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6" r:id="rId2"/>
    <p:sldId id="271" r:id="rId3"/>
    <p:sldId id="282" r:id="rId4"/>
    <p:sldId id="283" r:id="rId5"/>
    <p:sldId id="268" r:id="rId6"/>
    <p:sldId id="273" r:id="rId7"/>
    <p:sldId id="274" r:id="rId8"/>
    <p:sldId id="280" r:id="rId9"/>
    <p:sldId id="278" r:id="rId10"/>
    <p:sldId id="276" r:id="rId11"/>
    <p:sldId id="279" r:id="rId12"/>
    <p:sldId id="277" r:id="rId13"/>
    <p:sldId id="269"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A4C152"/>
    <a:srgbClr val="4472C4"/>
    <a:srgbClr val="CD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60"/>
    <p:restoredTop sz="64198"/>
  </p:normalViewPr>
  <p:slideViewPr>
    <p:cSldViewPr snapToGrid="0" snapToObjects="1">
      <p:cViewPr>
        <p:scale>
          <a:sx n="75" d="100"/>
          <a:sy n="75" d="100"/>
        </p:scale>
        <p:origin x="-492" y="-1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4DEFE-C4B7-C24C-BF99-5B483698626E}" type="datetimeFigureOut">
              <a:rPr lang="en-US" smtClean="0"/>
              <a:t>4/23/2019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DEC7D-BA9A-1A41-BBA3-003396A87F36}" type="slidenum">
              <a:rPr lang="en-US" smtClean="0"/>
              <a:t>‹#›</a:t>
            </a:fld>
            <a:endParaRPr lang="en-US"/>
          </a:p>
        </p:txBody>
      </p:sp>
    </p:spTree>
    <p:extLst>
      <p:ext uri="{BB962C8B-B14F-4D97-AF65-F5344CB8AC3E}">
        <p14:creationId xmlns:p14="http://schemas.microsoft.com/office/powerpoint/2010/main" val="296901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a:t>
            </a:r>
          </a:p>
          <a:p>
            <a:r>
              <a:rPr lang="en-US" dirty="0"/>
              <a:t>Expectations</a:t>
            </a:r>
          </a:p>
          <a:p>
            <a:r>
              <a:rPr lang="en-US" dirty="0"/>
              <a:t>Evidence Required</a:t>
            </a:r>
          </a:p>
        </p:txBody>
      </p:sp>
      <p:sp>
        <p:nvSpPr>
          <p:cNvPr id="4" name="Slide Number Placeholder 3"/>
          <p:cNvSpPr>
            <a:spLocks noGrp="1"/>
          </p:cNvSpPr>
          <p:nvPr>
            <p:ph type="sldNum" sz="quarter" idx="5"/>
          </p:nvPr>
        </p:nvSpPr>
        <p:spPr/>
        <p:txBody>
          <a:bodyPr/>
          <a:lstStyle/>
          <a:p>
            <a:fld id="{C36DEC7D-BA9A-1A41-BBA3-003396A87F36}" type="slidenum">
              <a:rPr lang="en-US" smtClean="0"/>
              <a:t>2</a:t>
            </a:fld>
            <a:endParaRPr lang="en-US"/>
          </a:p>
        </p:txBody>
      </p:sp>
    </p:spTree>
    <p:extLst>
      <p:ext uri="{BB962C8B-B14F-4D97-AF65-F5344CB8AC3E}">
        <p14:creationId xmlns:p14="http://schemas.microsoft.com/office/powerpoint/2010/main" val="455815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The Quality Standards for Services Supporting Male Victims/Survivors of Sexual Violence were launched by Baroness </a:t>
            </a:r>
            <a:r>
              <a:rPr lang="en-GB" sz="1200" kern="1200" dirty="0" err="1">
                <a:solidFill>
                  <a:schemeClr val="tx1"/>
                </a:solidFill>
                <a:effectLst/>
                <a:latin typeface="+mn-lt"/>
                <a:ea typeface="+mn-ea"/>
                <a:cs typeface="+mn-cs"/>
              </a:rPr>
              <a:t>Newlove</a:t>
            </a:r>
            <a:r>
              <a:rPr lang="en-GB" sz="1200" kern="1200" dirty="0">
                <a:solidFill>
                  <a:schemeClr val="tx1"/>
                </a:solidFill>
                <a:effectLst/>
                <a:latin typeface="+mn-lt"/>
                <a:ea typeface="+mn-ea"/>
                <a:cs typeface="+mn-cs"/>
              </a:rPr>
              <a:t>, the Victims Commissioner for England and Wales, in the House of Lords in January 2018. At the same time, an application process was launched to allow 10 services supporting males to apply to join the independent accreditation programme (as ‘wave 1’ sites).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30 services applied to join the programme and become wave 1 sites. The following 10 services were selected (based on geographical coverage, support provided to males and service type) to join the programme in April 2018:</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autumn 2018, LimeCulture CIC was approached by NHS England Health and Justice Commissioners from South West, South Central and South East Coast area teams, requesting a range of their SARC and ISVA services join the Independent Accreditation Programme. Commissioners were keen to be assured that the services they commission in these regions could meet the needs of male victims/survivors.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Following discussions with commissioners, LimeCulture agreed to take on 2 further waves of services to join the Independent Accreditation Programme in 2018/19. This approach by local commissioners demonstrates their commitment to ensuring commissioned services are able to effectively support the needs of male victims/survivors.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2018/19, Male Survivors Partnership was awarded funding from the Home Office’s National Sexual Violence Fund for a further 10 services to join the Independent Accreditation Programme, thus increasing the coverage of services supporting male victims/survivors of sexual violence and achieving the Quality Standards.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In December 2018, LimeCulture opened a further application process to allow 10 new services to join the programme. Again, LimeCulture received applications from more services wishing to join the programme as Wave 4 (Home Office funded) services than available places on the programme. This demonstrates the commitment from the sector to reach accreditation against the Quality Standards. </a:t>
            </a: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12</a:t>
            </a:fld>
            <a:endParaRPr lang="en-US"/>
          </a:p>
        </p:txBody>
      </p:sp>
    </p:spTree>
    <p:extLst>
      <p:ext uri="{BB962C8B-B14F-4D97-AF65-F5344CB8AC3E}">
        <p14:creationId xmlns:p14="http://schemas.microsoft.com/office/powerpoint/2010/main" val="4078565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Due to the overwhelming success of the Quality Standards and the support from commissioners and providers for the accompanying Independent Accreditation Programme, Lloyds Bank Foundation for England and Wales confirmed in February 2019, they would be funding Male Survivors Partnership again to allow a further 10 services to join </a:t>
            </a:r>
            <a:r>
              <a:rPr lang="en-GB" sz="1200" kern="1200" dirty="0" err="1">
                <a:solidFill>
                  <a:schemeClr val="tx1"/>
                </a:solidFill>
                <a:effectLst/>
                <a:latin typeface="+mn-lt"/>
                <a:ea typeface="+mn-ea"/>
                <a:cs typeface="+mn-cs"/>
              </a:rPr>
              <a:t>LimeCulture’s</a:t>
            </a:r>
            <a:r>
              <a:rPr lang="en-GB" sz="1200" kern="1200" dirty="0">
                <a:solidFill>
                  <a:schemeClr val="tx1"/>
                </a:solidFill>
                <a:effectLst/>
                <a:latin typeface="+mn-lt"/>
                <a:ea typeface="+mn-ea"/>
                <a:cs typeface="+mn-cs"/>
              </a:rPr>
              <a:t> Independent Accreditation Programme in an attempt to reach critical mass.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a:t>
            </a:r>
            <a:r>
              <a:rPr lang="en-GB" sz="1200" kern="1200" dirty="0">
                <a:solidFill>
                  <a:schemeClr val="tx1"/>
                </a:solidFill>
                <a:effectLst/>
                <a:latin typeface="+mn-lt"/>
                <a:ea typeface="+mn-ea"/>
                <a:cs typeface="+mn-cs"/>
              </a:rPr>
              <a:t>Services wishing to join the programme will need to compete a self-assessment document and submit it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will prioritise services that will lead to an increased coverage of support for male victims/survivors. </a:t>
            </a: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13</a:t>
            </a:fld>
            <a:endParaRPr lang="en-US"/>
          </a:p>
        </p:txBody>
      </p:sp>
    </p:spTree>
    <p:extLst>
      <p:ext uri="{BB962C8B-B14F-4D97-AF65-F5344CB8AC3E}">
        <p14:creationId xmlns:p14="http://schemas.microsoft.com/office/powerpoint/2010/main" val="38882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from top down:</a:t>
            </a:r>
          </a:p>
          <a:p>
            <a:endParaRPr lang="en-US" dirty="0"/>
          </a:p>
          <a:p>
            <a:r>
              <a:rPr lang="en-US" dirty="0"/>
              <a:t>Government agencies</a:t>
            </a:r>
          </a:p>
          <a:p>
            <a:r>
              <a:rPr lang="en-US" dirty="0"/>
              <a:t>Sport </a:t>
            </a:r>
            <a:r>
              <a:rPr lang="en-US" dirty="0" err="1"/>
              <a:t>organisations</a:t>
            </a:r>
            <a:endParaRPr lang="en-US" dirty="0"/>
          </a:p>
          <a:p>
            <a:r>
              <a:rPr lang="en-US" dirty="0"/>
              <a:t>SARC’s and PCCs</a:t>
            </a:r>
          </a:p>
          <a:p>
            <a:r>
              <a:rPr lang="en-US" dirty="0"/>
              <a:t>University work</a:t>
            </a:r>
          </a:p>
          <a:p>
            <a:endParaRPr lang="en-US" dirty="0"/>
          </a:p>
        </p:txBody>
      </p:sp>
      <p:sp>
        <p:nvSpPr>
          <p:cNvPr id="4" name="Slide Number Placeholder 3"/>
          <p:cNvSpPr>
            <a:spLocks noGrp="1"/>
          </p:cNvSpPr>
          <p:nvPr>
            <p:ph type="sldNum" sz="quarter" idx="5"/>
          </p:nvPr>
        </p:nvSpPr>
        <p:spPr/>
        <p:txBody>
          <a:bodyPr/>
          <a:lstStyle/>
          <a:p>
            <a:fld id="{4AC9F0D9-1C13-3445-9B83-DE0435BA01AB}" type="slidenum">
              <a:rPr lang="en-US" smtClean="0"/>
              <a:t>3</a:t>
            </a:fld>
            <a:endParaRPr lang="en-US"/>
          </a:p>
        </p:txBody>
      </p:sp>
    </p:spTree>
    <p:extLst>
      <p:ext uri="{BB962C8B-B14F-4D97-AF65-F5344CB8AC3E}">
        <p14:creationId xmlns:p14="http://schemas.microsoft.com/office/powerpoint/2010/main" val="286565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BACKGROUND</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After year on year increases in reported sexual offences against males, the CEOs of four specialist services, Survivors Manchester, </a:t>
            </a:r>
            <a:r>
              <a:rPr lang="en-US" sz="1200" dirty="0" err="1">
                <a:solidFill>
                  <a:schemeClr val="bg1">
                    <a:lumMod val="50000"/>
                  </a:schemeClr>
                </a:solidFill>
                <a:latin typeface="Gill Sans Light" panose="020B0302020104020203" pitchFamily="34" charset="-79"/>
                <a:cs typeface="Gill Sans Light" panose="020B0302020104020203" pitchFamily="34" charset="-79"/>
              </a:rPr>
              <a:t>Safeline</a:t>
            </a:r>
            <a:r>
              <a:rPr lang="en-US" sz="1200" dirty="0">
                <a:solidFill>
                  <a:schemeClr val="bg1">
                    <a:lumMod val="50000"/>
                  </a:schemeClr>
                </a:solidFill>
                <a:latin typeface="Gill Sans Light" panose="020B0302020104020203" pitchFamily="34" charset="-79"/>
                <a:cs typeface="Gill Sans Light" panose="020B0302020104020203" pitchFamily="34" charset="-79"/>
              </a:rPr>
              <a:t>, Mankind &amp; </a:t>
            </a:r>
            <a:r>
              <a:rPr lang="en-US" sz="1200" dirty="0" err="1">
                <a:solidFill>
                  <a:schemeClr val="bg1">
                    <a:lumMod val="50000"/>
                  </a:schemeClr>
                </a:solidFill>
                <a:latin typeface="Gill Sans Light" panose="020B0302020104020203" pitchFamily="34" charset="-79"/>
                <a:cs typeface="Gill Sans Light" panose="020B0302020104020203" pitchFamily="34" charset="-79"/>
              </a:rPr>
              <a:t>SurvivorsUK</a:t>
            </a:r>
            <a:r>
              <a:rPr lang="en-US" sz="1200" dirty="0">
                <a:solidFill>
                  <a:schemeClr val="bg1">
                    <a:lumMod val="50000"/>
                  </a:schemeClr>
                </a:solidFill>
                <a:latin typeface="Gill Sans Light" panose="020B0302020104020203" pitchFamily="34" charset="-79"/>
                <a:cs typeface="Gill Sans Light" panose="020B0302020104020203" pitchFamily="34" charset="-79"/>
              </a:rPr>
              <a:t>, came together to form Male Survivors Partnership (MSP):</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In 2017 Lloyds Bank Foundation England &amp; Wales funded the MSP to develop Quality Standards for Services Supporting Male Victims/Survivors of Sexual Violence</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They also funded the development of an Independent Accreditation </a:t>
            </a:r>
            <a:r>
              <a:rPr lang="en-US" sz="1200" dirty="0" err="1">
                <a:solidFill>
                  <a:schemeClr val="bg1">
                    <a:lumMod val="50000"/>
                  </a:schemeClr>
                </a:solidFill>
                <a:latin typeface="Gill Sans Light" panose="020B0302020104020203" pitchFamily="34" charset="-79"/>
                <a:cs typeface="Gill Sans Light" panose="020B0302020104020203" pitchFamily="34" charset="-79"/>
              </a:rPr>
              <a:t>Programme</a:t>
            </a:r>
            <a:r>
              <a:rPr lang="en-US" sz="1200" dirty="0">
                <a:solidFill>
                  <a:schemeClr val="bg1">
                    <a:lumMod val="50000"/>
                  </a:schemeClr>
                </a:solidFill>
                <a:latin typeface="Gill Sans Light" panose="020B0302020104020203" pitchFamily="34" charset="-79"/>
                <a:cs typeface="Gill Sans Light" panose="020B0302020104020203" pitchFamily="34" charset="-79"/>
              </a:rPr>
              <a:t> to be trialed with10 services across England &amp; Wales. </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LimeCulture was commissioned by MSP to write the Quality Standards and deliver the Independent Accreditation </a:t>
            </a:r>
            <a:r>
              <a:rPr lang="en-US" sz="1200" dirty="0" err="1">
                <a:solidFill>
                  <a:schemeClr val="bg1">
                    <a:lumMod val="50000"/>
                  </a:schemeClr>
                </a:solidFill>
                <a:latin typeface="Gill Sans Light" panose="020B0302020104020203" pitchFamily="34" charset="-79"/>
                <a:cs typeface="Gill Sans Light" panose="020B0302020104020203" pitchFamily="34" charset="-79"/>
              </a:rPr>
              <a:t>Programme</a:t>
            </a:r>
            <a:endParaRPr lang="en-US" sz="1200" dirty="0">
              <a:solidFill>
                <a:schemeClr val="bg1">
                  <a:lumMod val="50000"/>
                </a:schemeClr>
              </a:solidFill>
              <a:latin typeface="Gill Sans Light" panose="020B0302020104020203" pitchFamily="34" charset="-79"/>
              <a:cs typeface="Gill Sans Light" panose="020B0302020104020203" pitchFamily="34" charset="-79"/>
            </a:endParaRPr>
          </a:p>
          <a:p>
            <a:pPr marL="0" indent="0">
              <a:buNone/>
            </a:pPr>
            <a:endParaRPr lang="en-US" sz="1200" dirty="0">
              <a:solidFill>
                <a:schemeClr val="bg1">
                  <a:lumMod val="50000"/>
                </a:schemeClr>
              </a:solidFill>
              <a:latin typeface="Gill Sans Light" panose="020B0302020104020203" pitchFamily="34" charset="-79"/>
              <a:cs typeface="Gill Sans Light" panose="020B0302020104020203" pitchFamily="34" charset="-79"/>
            </a:endParaRP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THE CASE FOR QUALITY STANDARDS</a:t>
            </a:r>
          </a:p>
          <a:p>
            <a:pPr marL="0" indent="0">
              <a:buNone/>
            </a:pPr>
            <a:r>
              <a:rPr lang="en-GB" sz="1200" dirty="0">
                <a:solidFill>
                  <a:schemeClr val="tx1">
                    <a:lumMod val="50000"/>
                    <a:lumOff val="50000"/>
                  </a:schemeClr>
                </a:solidFill>
                <a:latin typeface="Gill Sans Light" panose="020B0302020104020203" pitchFamily="34" charset="-79"/>
                <a:cs typeface="Gill Sans Light" panose="020B0302020104020203" pitchFamily="34" charset="-79"/>
              </a:rPr>
              <a:t>Whilst making the case for the development of the Quality Standards, we received anecdotal feedback from:</a:t>
            </a:r>
            <a:br>
              <a:rPr lang="en-GB" sz="1200" dirty="0">
                <a:solidFill>
                  <a:schemeClr val="tx1">
                    <a:lumMod val="50000"/>
                    <a:lumOff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Commissioners, who reported they wanted better tools to measure how funding earmarked for male victims/survivors was being used and wanted assurances of the quality of services being delivered</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Service providers, who reported they often struggle to evidence the quality of the support they provide for male victims/survivors</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Male victims/survivors, who reported they experienced barriers to accessing support and could not be assured of the quality of support that was available to them</a:t>
            </a:r>
          </a:p>
          <a:p>
            <a:pPr>
              <a:buFont typeface="LucidaGrande" panose="020B0600040502020204" pitchFamily="34" charset="0"/>
              <a:buChar char="►"/>
            </a:pPr>
            <a:endParaRPr lang="en-US" sz="1200" dirty="0">
              <a:solidFill>
                <a:schemeClr val="bg1">
                  <a:lumMod val="50000"/>
                </a:schemeClr>
              </a:solidFill>
              <a:latin typeface="Gill Sans Light" panose="020B0302020104020203" pitchFamily="34" charset="-79"/>
              <a:cs typeface="Gill Sans Light" panose="020B0302020104020203" pitchFamily="34" charset="-79"/>
            </a:endParaRPr>
          </a:p>
          <a:p>
            <a:pPr marL="0" indent="0">
              <a:buNone/>
            </a:pPr>
            <a:r>
              <a:rPr lang="en-GB" sz="1200" dirty="0">
                <a:solidFill>
                  <a:schemeClr val="tx1">
                    <a:lumMod val="50000"/>
                    <a:lumOff val="50000"/>
                  </a:schemeClr>
                </a:solidFill>
                <a:latin typeface="Gill Sans Light" panose="020B0302020104020203" pitchFamily="34" charset="-79"/>
                <a:cs typeface="Gill Sans Light" panose="020B0302020104020203" pitchFamily="34" charset="-79"/>
              </a:rPr>
              <a:t>THE PROJECT</a:t>
            </a:r>
          </a:p>
          <a:p>
            <a:pPr marL="0" indent="0">
              <a:buNone/>
            </a:pPr>
            <a:r>
              <a:rPr lang="en-GB" sz="1200" dirty="0">
                <a:solidFill>
                  <a:schemeClr val="tx1">
                    <a:lumMod val="50000"/>
                    <a:lumOff val="50000"/>
                  </a:schemeClr>
                </a:solidFill>
                <a:latin typeface="Gill Sans Light" panose="020B0302020104020203" pitchFamily="34" charset="-79"/>
                <a:cs typeface="Gill Sans Light" panose="020B0302020104020203" pitchFamily="34" charset="-79"/>
              </a:rPr>
              <a:t>We listened to the views and expertise of service providers, commissioners, academics and professionals during the development of the quality standards:</a:t>
            </a:r>
            <a:br>
              <a:rPr lang="en-GB" sz="1200" dirty="0">
                <a:solidFill>
                  <a:schemeClr val="tx1">
                    <a:lumMod val="50000"/>
                    <a:lumOff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The LimeCulture visited 10 service providers supporting male victims/survivors throughout England &amp; Wales</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We held a series of consultation workshops with Commissioners, Service Providers and professionals working in the sector</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Launched a national survey to gather the views of male victims/survivors about their t their experiences of accessing support services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Launched a consultation process on the draft Quality Standards and incorporated feedback from service providers, commissioners and academics </a:t>
            </a:r>
          </a:p>
          <a:p>
            <a:pPr>
              <a:buFont typeface="LucidaGrande" panose="020B0600040502020204" pitchFamily="34" charset="0"/>
              <a:buChar char="►"/>
            </a:pPr>
            <a:endParaRPr lang="en-US" sz="1200" dirty="0">
              <a:solidFill>
                <a:schemeClr val="bg1">
                  <a:lumMod val="50000"/>
                </a:schemeClr>
              </a:solidFill>
              <a:latin typeface="Gill Sans Light" panose="020B0302020104020203" pitchFamily="34" charset="-79"/>
              <a:cs typeface="Gill Sans Light" panose="020B0302020104020203" pitchFamily="34" charset="-79"/>
            </a:endParaRP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4</a:t>
            </a:fld>
            <a:endParaRPr lang="en-US"/>
          </a:p>
        </p:txBody>
      </p:sp>
    </p:spTree>
    <p:extLst>
      <p:ext uri="{BB962C8B-B14F-4D97-AF65-F5344CB8AC3E}">
        <p14:creationId xmlns:p14="http://schemas.microsoft.com/office/powerpoint/2010/main" val="296171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5</a:t>
            </a:fld>
            <a:endParaRPr lang="en-US"/>
          </a:p>
        </p:txBody>
      </p:sp>
    </p:spTree>
    <p:extLst>
      <p:ext uri="{BB962C8B-B14F-4D97-AF65-F5344CB8AC3E}">
        <p14:creationId xmlns:p14="http://schemas.microsoft.com/office/powerpoint/2010/main" val="281213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LimeCulture’s</a:t>
            </a:r>
            <a:r>
              <a:rPr lang="en-GB" sz="1200" kern="1200" dirty="0">
                <a:solidFill>
                  <a:schemeClr val="tx1"/>
                </a:solidFill>
                <a:effectLst/>
                <a:latin typeface="+mn-lt"/>
                <a:ea typeface="+mn-ea"/>
                <a:cs typeface="+mn-cs"/>
              </a:rPr>
              <a:t> Independent Accreditation Programme was designed as a 7-stage process of evaluation of service quality against the Quality Standards that includes a self assessment, submission of documentary evidence, and an observational site visit to capture evidence of each individual quality standard and the associated indicators from the leadership, staffing and male service user perspective. </a:t>
            </a: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7</a:t>
            </a:fld>
            <a:endParaRPr lang="en-US"/>
          </a:p>
        </p:txBody>
      </p:sp>
    </p:spTree>
    <p:extLst>
      <p:ext uri="{BB962C8B-B14F-4D97-AF65-F5344CB8AC3E}">
        <p14:creationId xmlns:p14="http://schemas.microsoft.com/office/powerpoint/2010/main" val="239893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Following the site visit, the Independent Accreditation team will issue the service with a short report which includes: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Accreditation status: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	Met</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	Met with conditions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	Not Met</a:t>
            </a:r>
          </a:p>
          <a:p>
            <a:r>
              <a:rPr lang="en-US" sz="1200" dirty="0">
                <a:solidFill>
                  <a:schemeClr val="bg1">
                    <a:lumMod val="50000"/>
                  </a:schemeClr>
                </a:solidFill>
                <a:latin typeface="Gill Sans Light" panose="020B0302020104020203" pitchFamily="34" charset="-79"/>
                <a:cs typeface="Gill Sans Light" panose="020B0302020104020203" pitchFamily="34" charset="-79"/>
              </a:rPr>
              <a:t>Any additional actions that need to be completed to meet the accreditation </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(as detailed in the Site Visit debrief)</a:t>
            </a:r>
          </a:p>
          <a:p>
            <a:r>
              <a:rPr lang="en-US" sz="1200" b="1" dirty="0">
                <a:solidFill>
                  <a:schemeClr val="bg1">
                    <a:lumMod val="50000"/>
                  </a:schemeClr>
                </a:solidFill>
                <a:latin typeface="Gill Sans Light" panose="020B0302020104020203" pitchFamily="34" charset="-79"/>
                <a:cs typeface="Gill Sans Light" panose="020B0302020104020203" pitchFamily="34" charset="-79"/>
              </a:rPr>
              <a:t>Met with conditions </a:t>
            </a:r>
            <a:r>
              <a:rPr lang="en-US" sz="1200" dirty="0">
                <a:solidFill>
                  <a:schemeClr val="bg1">
                    <a:lumMod val="50000"/>
                  </a:schemeClr>
                </a:solidFill>
                <a:latin typeface="Gill Sans Light" panose="020B0302020104020203" pitchFamily="34" charset="-79"/>
                <a:cs typeface="Gill Sans Light" panose="020B0302020104020203" pitchFamily="34" charset="-79"/>
              </a:rPr>
              <a:t>- where a service hasn’t had a user panel yet but has established one.  Evidence will be required at the monitoring stage Year 1</a:t>
            </a:r>
          </a:p>
          <a:p>
            <a:r>
              <a:rPr lang="en-US" sz="1200" b="1" dirty="0">
                <a:solidFill>
                  <a:schemeClr val="bg1">
                    <a:lumMod val="50000"/>
                  </a:schemeClr>
                </a:solidFill>
                <a:latin typeface="Gill Sans Light" panose="020B0302020104020203" pitchFamily="34" charset="-79"/>
                <a:cs typeface="Gill Sans Light" panose="020B0302020104020203" pitchFamily="34" charset="-79"/>
              </a:rPr>
              <a:t>Not Met</a:t>
            </a:r>
            <a:r>
              <a:rPr lang="en-US" sz="1200" dirty="0">
                <a:solidFill>
                  <a:schemeClr val="bg1">
                    <a:lumMod val="50000"/>
                  </a:schemeClr>
                </a:solidFill>
                <a:latin typeface="Gill Sans Light" panose="020B0302020104020203" pitchFamily="34" charset="-79"/>
                <a:cs typeface="Gill Sans Light" panose="020B0302020104020203" pitchFamily="34" charset="-79"/>
              </a:rPr>
              <a:t> – services may have a second site visit (additional fee) if further work is required to meet the evidential requirements</a:t>
            </a: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8</a:t>
            </a:fld>
            <a:endParaRPr lang="en-US"/>
          </a:p>
        </p:txBody>
      </p:sp>
    </p:spTree>
    <p:extLst>
      <p:ext uri="{BB962C8B-B14F-4D97-AF65-F5344CB8AC3E}">
        <p14:creationId xmlns:p14="http://schemas.microsoft.com/office/powerpoint/2010/main" val="156262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6DEC7D-BA9A-1A41-BBA3-003396A87F36}" type="slidenum">
              <a:rPr lang="en-US" smtClean="0"/>
              <a:t>9</a:t>
            </a:fld>
            <a:endParaRPr lang="en-US"/>
          </a:p>
        </p:txBody>
      </p:sp>
    </p:spTree>
    <p:extLst>
      <p:ext uri="{BB962C8B-B14F-4D97-AF65-F5344CB8AC3E}">
        <p14:creationId xmlns:p14="http://schemas.microsoft.com/office/powerpoint/2010/main" val="2969450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Following the site visit, the Independent Accreditation team will issue the service with a short report which includes: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Accreditation status: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	Met</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	Met with conditions</a:t>
            </a:r>
          </a:p>
          <a:p>
            <a:pPr marL="0" indent="0">
              <a:buNone/>
            </a:pPr>
            <a:r>
              <a:rPr lang="en-US" sz="1200" dirty="0">
                <a:solidFill>
                  <a:schemeClr val="bg1">
                    <a:lumMod val="50000"/>
                  </a:schemeClr>
                </a:solidFill>
                <a:latin typeface="Gill Sans Light" panose="020B0302020104020203" pitchFamily="34" charset="-79"/>
                <a:cs typeface="Gill Sans Light" panose="020B0302020104020203" pitchFamily="34" charset="-79"/>
              </a:rPr>
              <a:t>	Not Met</a:t>
            </a:r>
          </a:p>
          <a:p>
            <a:r>
              <a:rPr lang="en-US" sz="1200" dirty="0">
                <a:solidFill>
                  <a:schemeClr val="bg1">
                    <a:lumMod val="50000"/>
                  </a:schemeClr>
                </a:solidFill>
                <a:latin typeface="Gill Sans Light" panose="020B0302020104020203" pitchFamily="34" charset="-79"/>
                <a:cs typeface="Gill Sans Light" panose="020B0302020104020203" pitchFamily="34" charset="-79"/>
              </a:rPr>
              <a:t>Any additional actions that need to be completed to meet the accreditation </a:t>
            </a:r>
            <a:br>
              <a:rPr lang="en-US" sz="1200" dirty="0">
                <a:solidFill>
                  <a:schemeClr val="bg1">
                    <a:lumMod val="50000"/>
                  </a:schemeClr>
                </a:solidFill>
                <a:latin typeface="Gill Sans Light" panose="020B0302020104020203" pitchFamily="34" charset="-79"/>
                <a:cs typeface="Gill Sans Light" panose="020B0302020104020203" pitchFamily="34" charset="-79"/>
              </a:rPr>
            </a:br>
            <a:r>
              <a:rPr lang="en-US" sz="1200" dirty="0">
                <a:solidFill>
                  <a:schemeClr val="bg1">
                    <a:lumMod val="50000"/>
                  </a:schemeClr>
                </a:solidFill>
                <a:latin typeface="Gill Sans Light" panose="020B0302020104020203" pitchFamily="34" charset="-79"/>
                <a:cs typeface="Gill Sans Light" panose="020B0302020104020203" pitchFamily="34" charset="-79"/>
              </a:rPr>
              <a:t>(as detailed in the Site Visit debrief)</a:t>
            </a:r>
          </a:p>
          <a:p>
            <a:r>
              <a:rPr lang="en-US" sz="1200" b="1" dirty="0">
                <a:solidFill>
                  <a:schemeClr val="bg1">
                    <a:lumMod val="50000"/>
                  </a:schemeClr>
                </a:solidFill>
                <a:latin typeface="Gill Sans Light" panose="020B0302020104020203" pitchFamily="34" charset="-79"/>
                <a:cs typeface="Gill Sans Light" panose="020B0302020104020203" pitchFamily="34" charset="-79"/>
              </a:rPr>
              <a:t>Met with conditions </a:t>
            </a:r>
            <a:r>
              <a:rPr lang="en-US" sz="1200" dirty="0">
                <a:solidFill>
                  <a:schemeClr val="bg1">
                    <a:lumMod val="50000"/>
                  </a:schemeClr>
                </a:solidFill>
                <a:latin typeface="Gill Sans Light" panose="020B0302020104020203" pitchFamily="34" charset="-79"/>
                <a:cs typeface="Gill Sans Light" panose="020B0302020104020203" pitchFamily="34" charset="-79"/>
              </a:rPr>
              <a:t>- where a service hasn’t had a user panel yet but has established one.  Evidence will be required at the monitoring stage Year 1</a:t>
            </a:r>
          </a:p>
          <a:p>
            <a:r>
              <a:rPr lang="en-US" sz="1200" b="1" dirty="0">
                <a:solidFill>
                  <a:schemeClr val="bg1">
                    <a:lumMod val="50000"/>
                  </a:schemeClr>
                </a:solidFill>
                <a:latin typeface="Gill Sans Light" panose="020B0302020104020203" pitchFamily="34" charset="-79"/>
                <a:cs typeface="Gill Sans Light" panose="020B0302020104020203" pitchFamily="34" charset="-79"/>
              </a:rPr>
              <a:t>Not Met</a:t>
            </a:r>
            <a:r>
              <a:rPr lang="en-US" sz="1200" dirty="0">
                <a:solidFill>
                  <a:schemeClr val="bg1">
                    <a:lumMod val="50000"/>
                  </a:schemeClr>
                </a:solidFill>
                <a:latin typeface="Gill Sans Light" panose="020B0302020104020203" pitchFamily="34" charset="-79"/>
                <a:cs typeface="Gill Sans Light" panose="020B0302020104020203" pitchFamily="34" charset="-79"/>
              </a:rPr>
              <a:t> – services may have a second site visit (additional fee) if further work is required to meet the evidential requirements</a:t>
            </a: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10</a:t>
            </a:fld>
            <a:endParaRPr lang="en-US"/>
          </a:p>
        </p:txBody>
      </p:sp>
    </p:spTree>
    <p:extLst>
      <p:ext uri="{BB962C8B-B14F-4D97-AF65-F5344CB8AC3E}">
        <p14:creationId xmlns:p14="http://schemas.microsoft.com/office/powerpoint/2010/main" val="417831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 feedback from Wave 1 services has been excellent. Services have reported that they have found the accreditation process to be robust yet supportive in its approach. Each service has reported that they have received clear and unambiguous direction from </a:t>
            </a:r>
            <a:r>
              <a:rPr lang="en-GB" sz="1200" kern="1200" dirty="0" err="1">
                <a:solidFill>
                  <a:schemeClr val="tx1"/>
                </a:solidFill>
                <a:effectLst/>
                <a:latin typeface="+mn-lt"/>
                <a:ea typeface="+mn-ea"/>
                <a:cs typeface="+mn-cs"/>
              </a:rPr>
              <a:t>LimeCulture’s</a:t>
            </a:r>
            <a:r>
              <a:rPr lang="en-GB" sz="1200" kern="1200" dirty="0">
                <a:solidFill>
                  <a:schemeClr val="tx1"/>
                </a:solidFill>
                <a:effectLst/>
                <a:latin typeface="+mn-lt"/>
                <a:ea typeface="+mn-ea"/>
                <a:cs typeface="+mn-cs"/>
              </a:rPr>
              <a:t> Accreditation Team as to what level of evidence is required to demonstrate the Quality Standards are being achieved. LimeCulture has provided each service with an Accreditation Manager to work with the services and provide a clear action plan with identifiable timescales that explains what actions are required from the service.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Following the learning from the Wave 1 services, we have introduced an Accreditation Workshop into the process (at Stage 2) to allow services to come together at the beginning of the accreditation process. This provides an opportunity to fully explain the accreditation process, the requirements and the anticipated timeframes. It also allows the services to create a support network where they can share ideas, challenges and suggestions. Feedback from the Accreditation Workshops has suggested that this added element in the accreditation process has supported their input and engagement to the accreditation process.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It is clear that there are a number of organisations who provide multiple services for male victims/survivors (such as a single organisation who provides an ISVA Service and a Counselling Service, for example). The key piece of learning that has come out from the work of the Independent Accreditation Programme, is that while some providers of multiple services can achieve the Quality Standards in some services they deliver, they cannot in other services.  Where this situation has occurred, it has been important that there is clarity around which service(s) have achieved the Quality Standards (and which have not) and which service(s) the Quality Mark applies to (and which it does not).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In order to protect the Quality Mark and the robust process associated with demonstrating that the Quality Standards have been achieved, LimeCulture has required all services within the Independent Accreditation Programme to identify exactly which service they wish to be included in the programme. Where multi-service organisation wants more than one of its services to be accredited, the 7-stage process will be consistently applied to each individual service to ensure compliance with the Quality Standards throughout each service.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 number of the current services in the Independent Accreditation Programme have requested the inclusion of additional services (that they deliver) in order to demonstrate that their other services are achieving the Quality Standards. A robust model has been developed by LimeCulture that allows providers of multiple services to achieve accreditation of more than one service against the Quality Standards. Where a multi-service provider can demonstrate compliance in more than one service, the Quality Mark will clearly identify which service(s) it applies to.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36DEC7D-BA9A-1A41-BBA3-003396A87F36}" type="slidenum">
              <a:rPr lang="en-US" smtClean="0"/>
              <a:t>11</a:t>
            </a:fld>
            <a:endParaRPr lang="en-US"/>
          </a:p>
        </p:txBody>
      </p:sp>
    </p:spTree>
    <p:extLst>
      <p:ext uri="{BB962C8B-B14F-4D97-AF65-F5344CB8AC3E}">
        <p14:creationId xmlns:p14="http://schemas.microsoft.com/office/powerpoint/2010/main" val="32607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7676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FF81004-3A96-754D-AE5B-04878AD8666E}"/>
              </a:ext>
            </a:extLst>
          </p:cNvPr>
          <p:cNvSpPr/>
          <p:nvPr userDrawn="1"/>
        </p:nvSpPr>
        <p:spPr>
          <a:xfrm flipV="1">
            <a:off x="273206" y="5602269"/>
            <a:ext cx="5545483" cy="54000"/>
          </a:xfrm>
          <a:prstGeom prst="rect">
            <a:avLst/>
          </a:prstGeom>
          <a:solidFill>
            <a:srgbClr val="A4C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C152"/>
              </a:solidFill>
            </a:endParaRPr>
          </a:p>
        </p:txBody>
      </p:sp>
      <p:pic>
        <p:nvPicPr>
          <p:cNvPr id="9" name="Picture 8">
            <a:extLst>
              <a:ext uri="{FF2B5EF4-FFF2-40B4-BE49-F238E27FC236}">
                <a16:creationId xmlns:a16="http://schemas.microsoft.com/office/drawing/2014/main" xmlns="" id="{E16F9022-F6AC-F949-8F47-57D04A6EAB70}"/>
              </a:ext>
            </a:extLst>
          </p:cNvPr>
          <p:cNvPicPr>
            <a:picLocks noChangeAspect="1"/>
          </p:cNvPicPr>
          <p:nvPr userDrawn="1"/>
        </p:nvPicPr>
        <p:blipFill>
          <a:blip r:embed="rId2"/>
          <a:stretch>
            <a:fillRect/>
          </a:stretch>
        </p:blipFill>
        <p:spPr>
          <a:xfrm>
            <a:off x="5954047" y="5465029"/>
            <a:ext cx="5996864" cy="332825"/>
          </a:xfrm>
          <a:prstGeom prst="rect">
            <a:avLst/>
          </a:prstGeom>
        </p:spPr>
      </p:pic>
      <p:pic>
        <p:nvPicPr>
          <p:cNvPr id="13" name="Picture 12">
            <a:extLst>
              <a:ext uri="{FF2B5EF4-FFF2-40B4-BE49-F238E27FC236}">
                <a16:creationId xmlns:a16="http://schemas.microsoft.com/office/drawing/2014/main" xmlns="" id="{F544B279-9E6D-2C44-BF8A-B7DF27AF4D8D}"/>
              </a:ext>
            </a:extLst>
          </p:cNvPr>
          <p:cNvPicPr>
            <a:picLocks noChangeAspect="1"/>
          </p:cNvPicPr>
          <p:nvPr userDrawn="1"/>
        </p:nvPicPr>
        <p:blipFill>
          <a:blip r:embed="rId3"/>
          <a:stretch>
            <a:fillRect/>
          </a:stretch>
        </p:blipFill>
        <p:spPr>
          <a:xfrm>
            <a:off x="273206" y="518415"/>
            <a:ext cx="4133857" cy="1796160"/>
          </a:xfrm>
          <a:prstGeom prst="rect">
            <a:avLst/>
          </a:prstGeom>
        </p:spPr>
      </p:pic>
      <p:sp>
        <p:nvSpPr>
          <p:cNvPr id="15" name="Rectangle 14">
            <a:extLst>
              <a:ext uri="{FF2B5EF4-FFF2-40B4-BE49-F238E27FC236}">
                <a16:creationId xmlns:a16="http://schemas.microsoft.com/office/drawing/2014/main" xmlns="" id="{221A9B60-B668-3A40-8B71-E2E8B1AA5799}"/>
              </a:ext>
            </a:extLst>
          </p:cNvPr>
          <p:cNvSpPr/>
          <p:nvPr userDrawn="1"/>
        </p:nvSpPr>
        <p:spPr>
          <a:xfrm>
            <a:off x="273206" y="2911197"/>
            <a:ext cx="11643260" cy="54000"/>
          </a:xfrm>
          <a:prstGeom prst="rect">
            <a:avLst/>
          </a:prstGeom>
          <a:solidFill>
            <a:srgbClr val="A4C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C152"/>
              </a:solidFill>
            </a:endParaRPr>
          </a:p>
        </p:txBody>
      </p:sp>
    </p:spTree>
    <p:extLst>
      <p:ext uri="{BB962C8B-B14F-4D97-AF65-F5344CB8AC3E}">
        <p14:creationId xmlns:p14="http://schemas.microsoft.com/office/powerpoint/2010/main" val="185565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9C43693-1231-8846-9A8E-993C2E88942F}"/>
              </a:ext>
            </a:extLst>
          </p:cNvPr>
          <p:cNvPicPr>
            <a:picLocks noChangeAspect="1"/>
          </p:cNvPicPr>
          <p:nvPr userDrawn="1"/>
        </p:nvPicPr>
        <p:blipFill>
          <a:blip r:embed="rId2"/>
          <a:stretch>
            <a:fillRect/>
          </a:stretch>
        </p:blipFill>
        <p:spPr>
          <a:xfrm>
            <a:off x="9657615" y="161260"/>
            <a:ext cx="2288059" cy="994161"/>
          </a:xfrm>
          <a:prstGeom prst="rect">
            <a:avLst/>
          </a:prstGeom>
        </p:spPr>
      </p:pic>
      <p:sp>
        <p:nvSpPr>
          <p:cNvPr id="6" name="Rectangle 5">
            <a:extLst>
              <a:ext uri="{FF2B5EF4-FFF2-40B4-BE49-F238E27FC236}">
                <a16:creationId xmlns:a16="http://schemas.microsoft.com/office/drawing/2014/main" xmlns="" id="{122D6A75-A225-1A4E-96A2-00058A04A91B}"/>
              </a:ext>
            </a:extLst>
          </p:cNvPr>
          <p:cNvSpPr/>
          <p:nvPr userDrawn="1"/>
        </p:nvSpPr>
        <p:spPr>
          <a:xfrm>
            <a:off x="307496" y="1274059"/>
            <a:ext cx="11643260" cy="54000"/>
          </a:xfrm>
          <a:prstGeom prst="rect">
            <a:avLst/>
          </a:prstGeom>
          <a:solidFill>
            <a:srgbClr val="A4C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C152"/>
              </a:solidFill>
            </a:endParaRPr>
          </a:p>
        </p:txBody>
      </p:sp>
    </p:spTree>
    <p:extLst>
      <p:ext uri="{BB962C8B-B14F-4D97-AF65-F5344CB8AC3E}">
        <p14:creationId xmlns:p14="http://schemas.microsoft.com/office/powerpoint/2010/main" val="143026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7676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9C9F1C1-8526-E241-82F3-CD463150A19E}"/>
              </a:ext>
            </a:extLst>
          </p:cNvPr>
          <p:cNvSpPr/>
          <p:nvPr userDrawn="1"/>
        </p:nvSpPr>
        <p:spPr>
          <a:xfrm flipV="1">
            <a:off x="273206" y="6136668"/>
            <a:ext cx="5545483" cy="54000"/>
          </a:xfrm>
          <a:prstGeom prst="rect">
            <a:avLst/>
          </a:prstGeom>
          <a:solidFill>
            <a:srgbClr val="A4C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C152"/>
              </a:solidFill>
            </a:endParaRPr>
          </a:p>
        </p:txBody>
      </p:sp>
      <p:pic>
        <p:nvPicPr>
          <p:cNvPr id="14" name="Picture 13">
            <a:extLst>
              <a:ext uri="{FF2B5EF4-FFF2-40B4-BE49-F238E27FC236}">
                <a16:creationId xmlns:a16="http://schemas.microsoft.com/office/drawing/2014/main" xmlns="" id="{1ADBE604-E75D-DD40-92B8-C64B1B4B25A9}"/>
              </a:ext>
            </a:extLst>
          </p:cNvPr>
          <p:cNvPicPr>
            <a:picLocks noChangeAspect="1"/>
          </p:cNvPicPr>
          <p:nvPr userDrawn="1"/>
        </p:nvPicPr>
        <p:blipFill>
          <a:blip r:embed="rId2"/>
          <a:stretch>
            <a:fillRect/>
          </a:stretch>
        </p:blipFill>
        <p:spPr>
          <a:xfrm>
            <a:off x="5954056" y="5999428"/>
            <a:ext cx="5996846" cy="332825"/>
          </a:xfrm>
          <a:prstGeom prst="rect">
            <a:avLst/>
          </a:prstGeom>
        </p:spPr>
      </p:pic>
      <p:sp>
        <p:nvSpPr>
          <p:cNvPr id="15" name="Rectangle 14">
            <a:extLst>
              <a:ext uri="{FF2B5EF4-FFF2-40B4-BE49-F238E27FC236}">
                <a16:creationId xmlns:a16="http://schemas.microsoft.com/office/drawing/2014/main" xmlns="" id="{15343290-B021-E340-962C-1CEFB8DF01D6}"/>
              </a:ext>
            </a:extLst>
          </p:cNvPr>
          <p:cNvSpPr/>
          <p:nvPr userDrawn="1"/>
        </p:nvSpPr>
        <p:spPr>
          <a:xfrm>
            <a:off x="273206" y="3617046"/>
            <a:ext cx="11643260" cy="54000"/>
          </a:xfrm>
          <a:prstGeom prst="rect">
            <a:avLst/>
          </a:prstGeom>
          <a:solidFill>
            <a:srgbClr val="A4C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C152"/>
              </a:solidFill>
            </a:endParaRPr>
          </a:p>
        </p:txBody>
      </p:sp>
      <p:pic>
        <p:nvPicPr>
          <p:cNvPr id="16" name="Picture 15">
            <a:extLst>
              <a:ext uri="{FF2B5EF4-FFF2-40B4-BE49-F238E27FC236}">
                <a16:creationId xmlns:a16="http://schemas.microsoft.com/office/drawing/2014/main" xmlns="" id="{1B3B2C9F-9AF4-D949-9957-63C6C1045F18}"/>
              </a:ext>
            </a:extLst>
          </p:cNvPr>
          <p:cNvPicPr>
            <a:picLocks noChangeAspect="1"/>
          </p:cNvPicPr>
          <p:nvPr userDrawn="1"/>
        </p:nvPicPr>
        <p:blipFill>
          <a:blip r:embed="rId3"/>
          <a:stretch>
            <a:fillRect/>
          </a:stretch>
        </p:blipFill>
        <p:spPr>
          <a:xfrm>
            <a:off x="388022" y="3937157"/>
            <a:ext cx="4133857" cy="1796160"/>
          </a:xfrm>
          <a:prstGeom prst="rect">
            <a:avLst/>
          </a:prstGeom>
        </p:spPr>
      </p:pic>
    </p:spTree>
    <p:extLst>
      <p:ext uri="{BB962C8B-B14F-4D97-AF65-F5344CB8AC3E}">
        <p14:creationId xmlns:p14="http://schemas.microsoft.com/office/powerpoint/2010/main" val="1559595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B725F30-69A9-9848-8E12-4F86F448A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05593B-75D1-1245-A7DD-919FE75D1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819C54-23F1-9B46-94D3-6FA835F23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82938-706B-0C4D-996E-905C05674D42}" type="datetimeFigureOut">
              <a:rPr lang="en-US" smtClean="0"/>
              <a:t>4/23/2019</a:t>
            </a:fld>
            <a:endParaRPr lang="en-US"/>
          </a:p>
        </p:txBody>
      </p:sp>
      <p:sp>
        <p:nvSpPr>
          <p:cNvPr id="5" name="Footer Placeholder 4">
            <a:extLst>
              <a:ext uri="{FF2B5EF4-FFF2-40B4-BE49-F238E27FC236}">
                <a16:creationId xmlns:a16="http://schemas.microsoft.com/office/drawing/2014/main" xmlns="" id="{832802CF-12F8-EB40-AD93-12BC18B6C2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981DEF-1D2C-1648-8A3A-3976D00CC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09AD6-1C9A-B44B-9076-042A3D56903B}" type="slidenum">
              <a:rPr lang="en-US" smtClean="0"/>
              <a:t>‹#›</a:t>
            </a:fld>
            <a:endParaRPr lang="en-US"/>
          </a:p>
        </p:txBody>
      </p:sp>
    </p:spTree>
    <p:extLst>
      <p:ext uri="{BB962C8B-B14F-4D97-AF65-F5344CB8AC3E}">
        <p14:creationId xmlns:p14="http://schemas.microsoft.com/office/powerpoint/2010/main" val="2844592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18" Type="http://schemas.openxmlformats.org/officeDocument/2006/relationships/image" Target="../media/image19.tiff"/><Relationship Id="rId3" Type="http://schemas.openxmlformats.org/officeDocument/2006/relationships/image" Target="../media/image4.tiff"/><Relationship Id="rId7" Type="http://schemas.openxmlformats.org/officeDocument/2006/relationships/image" Target="../media/image8.tiff"/><Relationship Id="rId12" Type="http://schemas.openxmlformats.org/officeDocument/2006/relationships/image" Target="../media/image13.tiff"/><Relationship Id="rId17" Type="http://schemas.openxmlformats.org/officeDocument/2006/relationships/image" Target="../media/image18.tiff"/><Relationship Id="rId2" Type="http://schemas.openxmlformats.org/officeDocument/2006/relationships/notesSlide" Target="../notesSlides/notesSlide2.xml"/><Relationship Id="rId16"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5" Type="http://schemas.openxmlformats.org/officeDocument/2006/relationships/image" Target="../media/image16.tiff"/><Relationship Id="rId10" Type="http://schemas.openxmlformats.org/officeDocument/2006/relationships/image" Target="../media/image11.tiff"/><Relationship Id="rId19" Type="http://schemas.openxmlformats.org/officeDocument/2006/relationships/image" Target="../media/image20.tiff"/><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5.tif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D24C6429-6685-0A44-9E02-340A28D2CBDC}"/>
              </a:ext>
            </a:extLst>
          </p:cNvPr>
          <p:cNvSpPr txBox="1">
            <a:spLocks/>
          </p:cNvSpPr>
          <p:nvPr/>
        </p:nvSpPr>
        <p:spPr>
          <a:xfrm>
            <a:off x="736856" y="3050575"/>
            <a:ext cx="10718288" cy="2492761"/>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Gill Sans Light" panose="020B0302020104020203" pitchFamily="34" charset="-79"/>
              </a:rPr>
              <a:t>Quality Standards for Services Supporting Male Victims / Survivors of Sexual Violence</a:t>
            </a:r>
            <a:br>
              <a:rPr lang="en-US" sz="3600" b="1" dirty="0">
                <a:solidFill>
                  <a:schemeClr val="bg1"/>
                </a:solidFill>
                <a:latin typeface="Gill Sans Light" panose="020B0302020104020203" pitchFamily="34" charset="-79"/>
              </a:rPr>
            </a:br>
            <a:endParaRPr lang="en-US" sz="3600" b="1" dirty="0">
              <a:solidFill>
                <a:schemeClr val="bg1"/>
              </a:solidFill>
              <a:latin typeface="Gill Sans Light" panose="020B0302020104020203" pitchFamily="34" charset="-79"/>
            </a:endParaRPr>
          </a:p>
        </p:txBody>
      </p:sp>
    </p:spTree>
    <p:extLst>
      <p:ext uri="{BB962C8B-B14F-4D97-AF65-F5344CB8AC3E}">
        <p14:creationId xmlns:p14="http://schemas.microsoft.com/office/powerpoint/2010/main" val="65090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Quality Marks</a:t>
            </a:r>
          </a:p>
        </p:txBody>
      </p:sp>
      <p:pic>
        <p:nvPicPr>
          <p:cNvPr id="7" name="Content Placeholder 5">
            <a:extLst>
              <a:ext uri="{FF2B5EF4-FFF2-40B4-BE49-F238E27FC236}">
                <a16:creationId xmlns:a16="http://schemas.microsoft.com/office/drawing/2014/main" xmlns="" id="{AB4FD80B-0BE6-1C48-8DBD-83AA22B68FFC}"/>
              </a:ext>
            </a:extLst>
          </p:cNvPr>
          <p:cNvPicPr>
            <a:picLocks noChangeAspect="1"/>
          </p:cNvPicPr>
          <p:nvPr/>
        </p:nvPicPr>
        <p:blipFill>
          <a:blip r:embed="rId3"/>
          <a:stretch>
            <a:fillRect/>
          </a:stretch>
        </p:blipFill>
        <p:spPr>
          <a:xfrm>
            <a:off x="916287" y="1466193"/>
            <a:ext cx="3923727" cy="5253135"/>
          </a:xfrm>
          <a:prstGeom prst="rect">
            <a:avLst/>
          </a:prstGeom>
        </p:spPr>
      </p:pic>
      <p:grpSp>
        <p:nvGrpSpPr>
          <p:cNvPr id="8" name="Group 7">
            <a:extLst>
              <a:ext uri="{FF2B5EF4-FFF2-40B4-BE49-F238E27FC236}">
                <a16:creationId xmlns:a16="http://schemas.microsoft.com/office/drawing/2014/main" xmlns="" id="{E3965376-FDE3-3649-8DD8-7659C7285F12}"/>
              </a:ext>
            </a:extLst>
          </p:cNvPr>
          <p:cNvGrpSpPr/>
          <p:nvPr/>
        </p:nvGrpSpPr>
        <p:grpSpPr>
          <a:xfrm>
            <a:off x="5344509" y="2680188"/>
            <a:ext cx="6369270" cy="3089992"/>
            <a:chOff x="21431" y="185737"/>
            <a:chExt cx="6616700" cy="3048000"/>
          </a:xfrm>
        </p:grpSpPr>
        <p:pic>
          <p:nvPicPr>
            <p:cNvPr id="9" name="Picture 8">
              <a:extLst>
                <a:ext uri="{FF2B5EF4-FFF2-40B4-BE49-F238E27FC236}">
                  <a16:creationId xmlns:a16="http://schemas.microsoft.com/office/drawing/2014/main" xmlns="" id="{881B2B5C-651A-FC48-8E3C-9740DFD0D0BA}"/>
                </a:ext>
              </a:extLst>
            </p:cNvPr>
            <p:cNvPicPr>
              <a:picLocks noChangeAspect="1"/>
            </p:cNvPicPr>
            <p:nvPr/>
          </p:nvPicPr>
          <p:blipFill>
            <a:blip r:embed="rId4"/>
            <a:stretch>
              <a:fillRect/>
            </a:stretch>
          </p:blipFill>
          <p:spPr>
            <a:xfrm>
              <a:off x="21431" y="185737"/>
              <a:ext cx="6616700" cy="3048000"/>
            </a:xfrm>
            <a:prstGeom prst="rect">
              <a:avLst/>
            </a:prstGeom>
          </p:spPr>
        </p:pic>
        <p:sp>
          <p:nvSpPr>
            <p:cNvPr id="10" name="TextBox 9">
              <a:extLst>
                <a:ext uri="{FF2B5EF4-FFF2-40B4-BE49-F238E27FC236}">
                  <a16:creationId xmlns:a16="http://schemas.microsoft.com/office/drawing/2014/main" xmlns="" id="{8C24A949-A7F7-F644-A677-13309AEB2F60}"/>
                </a:ext>
              </a:extLst>
            </p:cNvPr>
            <p:cNvSpPr txBox="1"/>
            <p:nvPr/>
          </p:nvSpPr>
          <p:spPr>
            <a:xfrm>
              <a:off x="2703012" y="2156736"/>
              <a:ext cx="728081" cy="353943"/>
            </a:xfrm>
            <a:prstGeom prst="rect">
              <a:avLst/>
            </a:prstGeom>
            <a:noFill/>
          </p:spPr>
          <p:txBody>
            <a:bodyPr wrap="square" rtlCol="0">
              <a:spAutoFit/>
            </a:bodyPr>
            <a:lstStyle/>
            <a:p>
              <a:pPr algn="ctr"/>
              <a:r>
                <a:rPr lang="en-GB" sz="1700" b="1" dirty="0">
                  <a:solidFill>
                    <a:schemeClr val="bg1"/>
                  </a:solidFill>
                  <a:latin typeface="Gill Sans SemiBold" panose="020B0502020104020203" pitchFamily="34" charset="-79"/>
                  <a:cs typeface="Gill Sans SemiBold" panose="020B0502020104020203" pitchFamily="34" charset="-79"/>
                </a:rPr>
                <a:t>xx/xx</a:t>
              </a:r>
            </a:p>
          </p:txBody>
        </p:sp>
      </p:grpSp>
    </p:spTree>
    <p:extLst>
      <p:ext uri="{BB962C8B-B14F-4D97-AF65-F5344CB8AC3E}">
        <p14:creationId xmlns:p14="http://schemas.microsoft.com/office/powerpoint/2010/main" val="143961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2AA078-C202-324E-A67F-F90BD4B9388A}"/>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Key learning so far</a:t>
            </a:r>
          </a:p>
        </p:txBody>
      </p:sp>
      <p:sp>
        <p:nvSpPr>
          <p:cNvPr id="4" name="Subtitle 3">
            <a:extLst>
              <a:ext uri="{FF2B5EF4-FFF2-40B4-BE49-F238E27FC236}">
                <a16:creationId xmlns:a16="http://schemas.microsoft.com/office/drawing/2014/main" xmlns="" id="{18936836-2CE9-3244-8200-8E6AD78E14F2}"/>
              </a:ext>
            </a:extLst>
          </p:cNvPr>
          <p:cNvSpPr txBox="1">
            <a:spLocks/>
          </p:cNvSpPr>
          <p:nvPr/>
        </p:nvSpPr>
        <p:spPr>
          <a:xfrm>
            <a:off x="471055" y="2281348"/>
            <a:ext cx="11097490" cy="4186237"/>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A4C152"/>
              </a:buClr>
            </a:pPr>
            <a:r>
              <a:rPr lang="en-US" dirty="0">
                <a:latin typeface="Gill Sans Light" panose="020B0302020104020203" pitchFamily="34" charset="-79"/>
                <a:cs typeface="Gill Sans Light" panose="020B0302020104020203" pitchFamily="34" charset="-79"/>
              </a:rPr>
              <a:t>Robust but supportive</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Dedicated Accreditation Manager</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Introduction of accreditation workshop – ideas, challenges &amp; suggestions</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Applicability of standards and requirement to meet all indicators</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Differences within services – clarity about which services are enrolled</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Multiple service enrolled options</a:t>
            </a: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a:buClr>
                <a:srgbClr val="8EB92B"/>
              </a:buClr>
            </a:pPr>
            <a:endParaRPr lang="en-US" dirty="0">
              <a:latin typeface="Gill Sans Light" panose="020B0302020104020203" pitchFamily="34" charset="-79"/>
              <a:cs typeface="Gill Sans Light" panose="020B0302020104020203" pitchFamily="34" charset="-79"/>
            </a:endParaRPr>
          </a:p>
        </p:txBody>
      </p:sp>
    </p:spTree>
    <p:extLst>
      <p:ext uri="{BB962C8B-B14F-4D97-AF65-F5344CB8AC3E}">
        <p14:creationId xmlns:p14="http://schemas.microsoft.com/office/powerpoint/2010/main" val="414274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Progress to Date</a:t>
            </a:r>
          </a:p>
        </p:txBody>
      </p:sp>
      <p:graphicFrame>
        <p:nvGraphicFramePr>
          <p:cNvPr id="5" name="Table 4">
            <a:extLst>
              <a:ext uri="{FF2B5EF4-FFF2-40B4-BE49-F238E27FC236}">
                <a16:creationId xmlns:a16="http://schemas.microsoft.com/office/drawing/2014/main" xmlns="" id="{F61F7C76-3C40-694C-AB47-F2BC12458727}"/>
              </a:ext>
            </a:extLst>
          </p:cNvPr>
          <p:cNvGraphicFramePr>
            <a:graphicFrameLocks noGrp="1"/>
          </p:cNvGraphicFramePr>
          <p:nvPr>
            <p:extLst>
              <p:ext uri="{D42A27DB-BD31-4B8C-83A1-F6EECF244321}">
                <p14:modId xmlns:p14="http://schemas.microsoft.com/office/powerpoint/2010/main" val="3003589731"/>
              </p:ext>
            </p:extLst>
          </p:nvPr>
        </p:nvGraphicFramePr>
        <p:xfrm>
          <a:off x="857249" y="1844357"/>
          <a:ext cx="10544176" cy="4070671"/>
        </p:xfrm>
        <a:graphic>
          <a:graphicData uri="http://schemas.openxmlformats.org/drawingml/2006/table">
            <a:tbl>
              <a:tblPr firstRow="1" bandRow="1">
                <a:tableStyleId>{5C22544A-7EE6-4342-B048-85BDC9FD1C3A}</a:tableStyleId>
              </a:tblPr>
              <a:tblGrid>
                <a:gridCol w="1052358">
                  <a:extLst>
                    <a:ext uri="{9D8B030D-6E8A-4147-A177-3AD203B41FA5}">
                      <a16:colId xmlns:a16="http://schemas.microsoft.com/office/drawing/2014/main" xmlns="" val="2415708745"/>
                    </a:ext>
                  </a:extLst>
                </a:gridCol>
                <a:gridCol w="1933390">
                  <a:extLst>
                    <a:ext uri="{9D8B030D-6E8A-4147-A177-3AD203B41FA5}">
                      <a16:colId xmlns:a16="http://schemas.microsoft.com/office/drawing/2014/main" xmlns="" val="2302237901"/>
                    </a:ext>
                  </a:extLst>
                </a:gridCol>
                <a:gridCol w="2286339">
                  <a:extLst>
                    <a:ext uri="{9D8B030D-6E8A-4147-A177-3AD203B41FA5}">
                      <a16:colId xmlns:a16="http://schemas.microsoft.com/office/drawing/2014/main" xmlns="" val="2761613427"/>
                    </a:ext>
                  </a:extLst>
                </a:gridCol>
                <a:gridCol w="1757363">
                  <a:extLst>
                    <a:ext uri="{9D8B030D-6E8A-4147-A177-3AD203B41FA5}">
                      <a16:colId xmlns:a16="http://schemas.microsoft.com/office/drawing/2014/main" xmlns="" val="3397874459"/>
                    </a:ext>
                  </a:extLst>
                </a:gridCol>
                <a:gridCol w="1757363">
                  <a:extLst>
                    <a:ext uri="{9D8B030D-6E8A-4147-A177-3AD203B41FA5}">
                      <a16:colId xmlns:a16="http://schemas.microsoft.com/office/drawing/2014/main" xmlns="" val="1519311414"/>
                    </a:ext>
                  </a:extLst>
                </a:gridCol>
                <a:gridCol w="1757363">
                  <a:extLst>
                    <a:ext uri="{9D8B030D-6E8A-4147-A177-3AD203B41FA5}">
                      <a16:colId xmlns:a16="http://schemas.microsoft.com/office/drawing/2014/main" xmlns="" val="3073271973"/>
                    </a:ext>
                  </a:extLst>
                </a:gridCol>
              </a:tblGrid>
              <a:tr h="939385">
                <a:tc>
                  <a:txBody>
                    <a:bodyPr/>
                    <a:lstStyle/>
                    <a:p>
                      <a:r>
                        <a:rPr lang="en-US" sz="2400" b="0" i="0" dirty="0">
                          <a:latin typeface="Gill Sans Light" panose="020B0302020104020203" pitchFamily="34" charset="-79"/>
                          <a:cs typeface="Gill Sans Light" panose="020B0302020104020203" pitchFamily="34" charset="-79"/>
                        </a:rPr>
                        <a:t>Wave </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Services enrolled</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Start Date</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Doc Evidence</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Site Visit</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Accredited</a:t>
                      </a:r>
                    </a:p>
                  </a:txBody>
                  <a:tcPr>
                    <a:solidFill>
                      <a:srgbClr val="A4C152"/>
                    </a:solidFill>
                  </a:tcPr>
                </a:tc>
                <a:extLst>
                  <a:ext uri="{0D108BD9-81ED-4DB2-BD59-A6C34878D82A}">
                    <a16:rowId xmlns:a16="http://schemas.microsoft.com/office/drawing/2014/main" xmlns="" val="3360733658"/>
                  </a:ext>
                </a:extLst>
              </a:tr>
              <a:tr h="521881">
                <a:tc>
                  <a:txBody>
                    <a:bodyPr/>
                    <a:lstStyle/>
                    <a:p>
                      <a:pPr algn="ctr"/>
                      <a:r>
                        <a:rPr lang="en-US" sz="2400" b="0" i="0" dirty="0">
                          <a:latin typeface="Gill Sans Light" panose="020B0302020104020203" pitchFamily="34" charset="-79"/>
                          <a:cs typeface="Gill Sans Light" panose="020B0302020104020203" pitchFamily="34" charset="-79"/>
                        </a:rPr>
                        <a:t>1</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10</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April 2018</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2</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2</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5</a:t>
                      </a:r>
                    </a:p>
                  </a:txBody>
                  <a:tcPr>
                    <a:solidFill>
                      <a:srgbClr val="A4C152"/>
                    </a:solidFill>
                  </a:tcPr>
                </a:tc>
                <a:extLst>
                  <a:ext uri="{0D108BD9-81ED-4DB2-BD59-A6C34878D82A}">
                    <a16:rowId xmlns:a16="http://schemas.microsoft.com/office/drawing/2014/main" xmlns="" val="2730803805"/>
                  </a:ext>
                </a:extLst>
              </a:tr>
              <a:tr h="521881">
                <a:tc>
                  <a:txBody>
                    <a:bodyPr/>
                    <a:lstStyle/>
                    <a:p>
                      <a:pPr algn="ctr"/>
                      <a:r>
                        <a:rPr lang="en-US" sz="2400" b="0" i="0" dirty="0">
                          <a:latin typeface="Gill Sans Light" panose="020B0302020104020203" pitchFamily="34" charset="-79"/>
                          <a:cs typeface="Gill Sans Light" panose="020B0302020104020203" pitchFamily="34" charset="-79"/>
                        </a:rPr>
                        <a:t>2</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8</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November 2018</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5</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2</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extLst>
                  <a:ext uri="{0D108BD9-81ED-4DB2-BD59-A6C34878D82A}">
                    <a16:rowId xmlns:a16="http://schemas.microsoft.com/office/drawing/2014/main" xmlns="" val="1841728874"/>
                  </a:ext>
                </a:extLst>
              </a:tr>
              <a:tr h="521881">
                <a:tc>
                  <a:txBody>
                    <a:bodyPr/>
                    <a:lstStyle/>
                    <a:p>
                      <a:pPr algn="ctr"/>
                      <a:r>
                        <a:rPr lang="en-US" sz="2400" b="0" i="0" dirty="0">
                          <a:latin typeface="Gill Sans Light" panose="020B0302020104020203" pitchFamily="34" charset="-79"/>
                          <a:cs typeface="Gill Sans Light" panose="020B0302020104020203" pitchFamily="34" charset="-79"/>
                        </a:rPr>
                        <a:t>3a</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6</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December 2018</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6</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extLst>
                  <a:ext uri="{0D108BD9-81ED-4DB2-BD59-A6C34878D82A}">
                    <a16:rowId xmlns:a16="http://schemas.microsoft.com/office/drawing/2014/main" xmlns="" val="4107588204"/>
                  </a:ext>
                </a:extLst>
              </a:tr>
              <a:tr h="521881">
                <a:tc>
                  <a:txBody>
                    <a:bodyPr/>
                    <a:lstStyle/>
                    <a:p>
                      <a:pPr algn="ctr"/>
                      <a:r>
                        <a:rPr lang="en-US" sz="2400" b="0" i="0" dirty="0">
                          <a:latin typeface="Gill Sans Light" panose="020B0302020104020203" pitchFamily="34" charset="-79"/>
                          <a:cs typeface="Gill Sans Light" panose="020B0302020104020203" pitchFamily="34" charset="-79"/>
                        </a:rPr>
                        <a:t>3b</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3</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February 2019</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3</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extLst>
                  <a:ext uri="{0D108BD9-81ED-4DB2-BD59-A6C34878D82A}">
                    <a16:rowId xmlns:a16="http://schemas.microsoft.com/office/drawing/2014/main" xmlns="" val="2576556728"/>
                  </a:ext>
                </a:extLst>
              </a:tr>
              <a:tr h="521881">
                <a:tc>
                  <a:txBody>
                    <a:bodyPr/>
                    <a:lstStyle/>
                    <a:p>
                      <a:pPr algn="ctr"/>
                      <a:r>
                        <a:rPr lang="en-US" sz="2400" b="0" i="0" dirty="0">
                          <a:latin typeface="Gill Sans Light" panose="020B0302020104020203" pitchFamily="34" charset="-79"/>
                          <a:cs typeface="Gill Sans Light" panose="020B0302020104020203" pitchFamily="34" charset="-79"/>
                        </a:rPr>
                        <a:t>4</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12</a:t>
                      </a: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March 2019</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12</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tc>
                  <a:txBody>
                    <a:bodyPr/>
                    <a:lstStyle/>
                    <a:p>
                      <a:pPr algn="ctr"/>
                      <a:r>
                        <a:rPr lang="en-US" sz="2400" b="0" i="0" dirty="0">
                          <a:latin typeface="Gill Sans Light" panose="020B0302020104020203" pitchFamily="34" charset="-79"/>
                          <a:cs typeface="Gill Sans Light" panose="020B0302020104020203" pitchFamily="34" charset="-79"/>
                        </a:rPr>
                        <a:t>-</a:t>
                      </a:r>
                    </a:p>
                  </a:txBody>
                  <a:tcPr>
                    <a:solidFill>
                      <a:srgbClr val="A4C152"/>
                    </a:solidFill>
                  </a:tcPr>
                </a:tc>
                <a:extLst>
                  <a:ext uri="{0D108BD9-81ED-4DB2-BD59-A6C34878D82A}">
                    <a16:rowId xmlns:a16="http://schemas.microsoft.com/office/drawing/2014/main" xmlns="" val="659830055"/>
                  </a:ext>
                </a:extLst>
              </a:tr>
              <a:tr h="521881">
                <a:tc>
                  <a:txBody>
                    <a:bodyPr/>
                    <a:lstStyle/>
                    <a:p>
                      <a:pPr algn="ctr"/>
                      <a:r>
                        <a:rPr lang="en-US" sz="2400" b="0" i="0" dirty="0">
                          <a:latin typeface="Gill Sans Light" panose="020B0302020104020203" pitchFamily="34" charset="-79"/>
                          <a:cs typeface="Gill Sans Light" panose="020B0302020104020203" pitchFamily="34" charset="-79"/>
                        </a:rPr>
                        <a:t>5</a:t>
                      </a:r>
                    </a:p>
                  </a:txBody>
                  <a:tcPr>
                    <a:solidFill>
                      <a:srgbClr val="A4C152"/>
                    </a:solidFill>
                  </a:tcPr>
                </a:tc>
                <a:tc>
                  <a:txBody>
                    <a:bodyPr/>
                    <a:lstStyle/>
                    <a:p>
                      <a:pPr algn="ctr"/>
                      <a:endParaRPr lang="en-US" sz="2400" b="0" i="0" dirty="0">
                        <a:latin typeface="Gill Sans Light" panose="020B0302020104020203" pitchFamily="34" charset="-79"/>
                        <a:cs typeface="Gill Sans Light" panose="020B0302020104020203" pitchFamily="34" charset="-79"/>
                      </a:endParaRPr>
                    </a:p>
                  </a:txBody>
                  <a:tcPr>
                    <a:solidFill>
                      <a:srgbClr val="A4C152"/>
                    </a:solidFill>
                  </a:tcPr>
                </a:tc>
                <a:tc>
                  <a:txBody>
                    <a:bodyPr/>
                    <a:lstStyle/>
                    <a:p>
                      <a:r>
                        <a:rPr lang="en-US" sz="2400" b="0" i="0" dirty="0">
                          <a:latin typeface="Gill Sans Light" panose="020B0302020104020203" pitchFamily="34" charset="-79"/>
                          <a:cs typeface="Gill Sans Light" panose="020B0302020104020203" pitchFamily="34" charset="-79"/>
                        </a:rPr>
                        <a:t>June 2019</a:t>
                      </a:r>
                    </a:p>
                  </a:txBody>
                  <a:tcPr>
                    <a:solidFill>
                      <a:srgbClr val="A4C152"/>
                    </a:solidFill>
                  </a:tcPr>
                </a:tc>
                <a:tc>
                  <a:txBody>
                    <a:bodyPr/>
                    <a:lstStyle/>
                    <a:p>
                      <a:pPr algn="ctr"/>
                      <a:endParaRPr lang="en-US" sz="2400" b="0" i="0" dirty="0">
                        <a:latin typeface="Gill Sans Light" panose="020B0302020104020203" pitchFamily="34" charset="-79"/>
                        <a:cs typeface="Gill Sans Light" panose="020B0302020104020203" pitchFamily="34" charset="-79"/>
                      </a:endParaRPr>
                    </a:p>
                  </a:txBody>
                  <a:tcPr>
                    <a:solidFill>
                      <a:srgbClr val="A4C152"/>
                    </a:solidFill>
                  </a:tcPr>
                </a:tc>
                <a:tc>
                  <a:txBody>
                    <a:bodyPr/>
                    <a:lstStyle/>
                    <a:p>
                      <a:pPr algn="ctr"/>
                      <a:endParaRPr lang="en-US" sz="2400" b="0" i="0" dirty="0">
                        <a:latin typeface="Gill Sans Light" panose="020B0302020104020203" pitchFamily="34" charset="-79"/>
                        <a:cs typeface="Gill Sans Light" panose="020B0302020104020203" pitchFamily="34" charset="-79"/>
                      </a:endParaRPr>
                    </a:p>
                  </a:txBody>
                  <a:tcPr>
                    <a:solidFill>
                      <a:srgbClr val="A4C152"/>
                    </a:solidFill>
                  </a:tcPr>
                </a:tc>
                <a:tc>
                  <a:txBody>
                    <a:bodyPr/>
                    <a:lstStyle/>
                    <a:p>
                      <a:pPr algn="ctr"/>
                      <a:endParaRPr lang="en-US" sz="2400" b="0" i="0" dirty="0">
                        <a:latin typeface="Gill Sans Light" panose="020B0302020104020203" pitchFamily="34" charset="-79"/>
                        <a:cs typeface="Gill Sans Light" panose="020B0302020104020203" pitchFamily="34" charset="-79"/>
                      </a:endParaRPr>
                    </a:p>
                  </a:txBody>
                  <a:tcPr>
                    <a:solidFill>
                      <a:srgbClr val="A4C152"/>
                    </a:solidFill>
                  </a:tcPr>
                </a:tc>
                <a:extLst>
                  <a:ext uri="{0D108BD9-81ED-4DB2-BD59-A6C34878D82A}">
                    <a16:rowId xmlns:a16="http://schemas.microsoft.com/office/drawing/2014/main" xmlns="" val="2249451941"/>
                  </a:ext>
                </a:extLst>
              </a:tr>
            </a:tbl>
          </a:graphicData>
        </a:graphic>
      </p:graphicFrame>
    </p:spTree>
    <p:extLst>
      <p:ext uri="{BB962C8B-B14F-4D97-AF65-F5344CB8AC3E}">
        <p14:creationId xmlns:p14="http://schemas.microsoft.com/office/powerpoint/2010/main" val="324934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xmlns="" id="{CA5765B6-8609-CE40-A032-AAEBBB580AF7}"/>
              </a:ext>
            </a:extLst>
          </p:cNvPr>
          <p:cNvSpPr txBox="1">
            <a:spLocks/>
          </p:cNvSpPr>
          <p:nvPr/>
        </p:nvSpPr>
        <p:spPr>
          <a:xfrm>
            <a:off x="3366655" y="2558439"/>
            <a:ext cx="9144000" cy="41862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A further funded wave (of up to 10 services)</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Closing date for applications – 26</a:t>
            </a:r>
            <a:r>
              <a:rPr lang="en-US" baseline="30000" dirty="0">
                <a:latin typeface="Gill Sans Light" panose="020B0302020104020203" pitchFamily="34" charset="-79"/>
                <a:cs typeface="Gill Sans Light" panose="020B0302020104020203" pitchFamily="34" charset="-79"/>
              </a:rPr>
              <a:t>th</a:t>
            </a:r>
            <a:r>
              <a:rPr lang="en-US" dirty="0">
                <a:latin typeface="Gill Sans Light" panose="020B0302020104020203" pitchFamily="34" charset="-79"/>
                <a:cs typeface="Gill Sans Light" panose="020B0302020104020203" pitchFamily="34" charset="-79"/>
              </a:rPr>
              <a:t> April</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Services notified – 10</a:t>
            </a:r>
            <a:r>
              <a:rPr lang="en-US" baseline="30000" dirty="0">
                <a:latin typeface="Gill Sans Light" panose="020B0302020104020203" pitchFamily="34" charset="-79"/>
                <a:cs typeface="Gill Sans Light" panose="020B0302020104020203" pitchFamily="34" charset="-79"/>
              </a:rPr>
              <a:t>th</a:t>
            </a:r>
            <a:r>
              <a:rPr lang="en-US" dirty="0">
                <a:latin typeface="Gill Sans Light" panose="020B0302020104020203" pitchFamily="34" charset="-79"/>
                <a:cs typeface="Gill Sans Light" panose="020B0302020104020203" pitchFamily="34" charset="-79"/>
              </a:rPr>
              <a:t> May</a:t>
            </a:r>
          </a:p>
          <a:p>
            <a:pPr marL="342900" indent="-342900">
              <a:lnSpc>
                <a:spcPct val="150000"/>
              </a:lnSpc>
              <a:buClr>
                <a:srgbClr val="A4C152"/>
              </a:buClr>
            </a:pPr>
            <a:r>
              <a:rPr lang="en-US" dirty="0">
                <a:latin typeface="Gill Sans Light" panose="020B0302020104020203" pitchFamily="34" charset="-79"/>
                <a:cs typeface="Gill Sans Light" panose="020B0302020104020203" pitchFamily="34" charset="-79"/>
              </a:rPr>
              <a:t>Accreditation workshop (Manchester) – 5</a:t>
            </a:r>
            <a:r>
              <a:rPr lang="en-US" baseline="30000" dirty="0">
                <a:latin typeface="Gill Sans Light" panose="020B0302020104020203" pitchFamily="34" charset="-79"/>
                <a:cs typeface="Gill Sans Light" panose="020B0302020104020203" pitchFamily="34" charset="-79"/>
              </a:rPr>
              <a:t>th</a:t>
            </a:r>
            <a:r>
              <a:rPr lang="en-US" dirty="0">
                <a:latin typeface="Gill Sans Light" panose="020B0302020104020203" pitchFamily="34" charset="-79"/>
                <a:cs typeface="Gill Sans Light" panose="020B0302020104020203" pitchFamily="34" charset="-79"/>
              </a:rPr>
              <a:t> June</a:t>
            </a: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a:buClr>
                <a:srgbClr val="8EB92B"/>
              </a:buClr>
            </a:pPr>
            <a:endParaRPr lang="en-US" dirty="0">
              <a:latin typeface="Gill Sans Light" panose="020B0302020104020203" pitchFamily="34" charset="-79"/>
              <a:cs typeface="Gill Sans Light" panose="020B0302020104020203" pitchFamily="34" charset="-79"/>
            </a:endParaRPr>
          </a:p>
        </p:txBody>
      </p:sp>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Forward Look</a:t>
            </a:r>
          </a:p>
        </p:txBody>
      </p:sp>
      <p:pic>
        <p:nvPicPr>
          <p:cNvPr id="4" name="Picture 3">
            <a:extLst>
              <a:ext uri="{FF2B5EF4-FFF2-40B4-BE49-F238E27FC236}">
                <a16:creationId xmlns:a16="http://schemas.microsoft.com/office/drawing/2014/main" xmlns="" id="{C875D702-FF07-9045-8943-928173D47F0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4947" y="2327564"/>
            <a:ext cx="3014726" cy="2272145"/>
          </a:xfrm>
          <a:prstGeom prst="rect">
            <a:avLst/>
          </a:prstGeom>
        </p:spPr>
      </p:pic>
    </p:spTree>
    <p:extLst>
      <p:ext uri="{BB962C8B-B14F-4D97-AF65-F5344CB8AC3E}">
        <p14:creationId xmlns:p14="http://schemas.microsoft.com/office/powerpoint/2010/main" val="2170901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FBD2787-0C23-E841-A7F3-A4FB756A5D00}"/>
              </a:ext>
            </a:extLst>
          </p:cNvPr>
          <p:cNvSpPr txBox="1">
            <a:spLocks/>
          </p:cNvSpPr>
          <p:nvPr/>
        </p:nvSpPr>
        <p:spPr>
          <a:xfrm>
            <a:off x="5391806" y="3753955"/>
            <a:ext cx="6495393" cy="239772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2400" b="1" dirty="0">
                <a:solidFill>
                  <a:schemeClr val="bg1"/>
                </a:solidFill>
                <a:latin typeface="Gill Sans Light" panose="020B0302020104020203" pitchFamily="34" charset="-79"/>
              </a:rPr>
              <a:t>Telephone: 	0203 633 0018</a:t>
            </a:r>
            <a:br>
              <a:rPr lang="en-US" sz="2400" b="1" dirty="0">
                <a:solidFill>
                  <a:schemeClr val="bg1"/>
                </a:solidFill>
                <a:latin typeface="Gill Sans Light" panose="020B0302020104020203" pitchFamily="34" charset="-79"/>
              </a:rPr>
            </a:br>
            <a:r>
              <a:rPr lang="en-US" sz="2400" b="1" dirty="0">
                <a:solidFill>
                  <a:schemeClr val="bg1"/>
                </a:solidFill>
                <a:latin typeface="Gill Sans Light" panose="020B0302020104020203" pitchFamily="34" charset="-79"/>
              </a:rPr>
              <a:t>Email:		</a:t>
            </a:r>
            <a:r>
              <a:rPr lang="en-US" sz="2400" b="1" dirty="0" err="1">
                <a:solidFill>
                  <a:schemeClr val="bg1"/>
                </a:solidFill>
                <a:latin typeface="Gill Sans Light" panose="020B0302020104020203" pitchFamily="34" charset="-79"/>
              </a:rPr>
              <a:t>accreditation@limeculture.co.uk</a:t>
            </a:r>
            <a:r>
              <a:rPr lang="en-US" sz="2400" b="1" dirty="0">
                <a:solidFill>
                  <a:schemeClr val="bg1"/>
                </a:solidFill>
                <a:latin typeface="Gill Sans Light" panose="020B0302020104020203" pitchFamily="34" charset="-79"/>
              </a:rPr>
              <a:t/>
            </a:r>
            <a:br>
              <a:rPr lang="en-US" sz="2400" b="1" dirty="0">
                <a:solidFill>
                  <a:schemeClr val="bg1"/>
                </a:solidFill>
                <a:latin typeface="Gill Sans Light" panose="020B0302020104020203" pitchFamily="34" charset="-79"/>
              </a:rPr>
            </a:br>
            <a:r>
              <a:rPr lang="en-US" sz="2400" b="1" dirty="0">
                <a:solidFill>
                  <a:schemeClr val="bg1"/>
                </a:solidFill>
                <a:latin typeface="Gill Sans Light" panose="020B0302020104020203" pitchFamily="34" charset="-79"/>
              </a:rPr>
              <a:t>Website: 	</a:t>
            </a:r>
            <a:r>
              <a:rPr lang="en-US" sz="2400" b="1" dirty="0" err="1">
                <a:solidFill>
                  <a:schemeClr val="bg1"/>
                </a:solidFill>
                <a:latin typeface="Gill Sans Light" panose="020B0302020104020203" pitchFamily="34" charset="-79"/>
              </a:rPr>
              <a:t>www.limeculture.co.uk</a:t>
            </a:r>
            <a:endParaRPr lang="en-US" sz="2400" b="1" dirty="0">
              <a:solidFill>
                <a:schemeClr val="bg1"/>
              </a:solidFill>
              <a:latin typeface="Gill Sans Light" panose="020B0302020104020203" pitchFamily="34" charset="-79"/>
            </a:endParaRPr>
          </a:p>
          <a:p>
            <a:pPr>
              <a:lnSpc>
                <a:spcPct val="140000"/>
              </a:lnSpc>
            </a:pPr>
            <a:r>
              <a:rPr lang="en-US" sz="2400" b="1" dirty="0">
                <a:solidFill>
                  <a:schemeClr val="bg1"/>
                </a:solidFill>
                <a:latin typeface="Gill Sans Light" panose="020B0302020104020203" pitchFamily="34" charset="-79"/>
              </a:rPr>
              <a:t>Twitter:	@LimeCulture</a:t>
            </a:r>
          </a:p>
        </p:txBody>
      </p:sp>
      <p:sp>
        <p:nvSpPr>
          <p:cNvPr id="5" name="Title 1">
            <a:extLst>
              <a:ext uri="{FF2B5EF4-FFF2-40B4-BE49-F238E27FC236}">
                <a16:creationId xmlns:a16="http://schemas.microsoft.com/office/drawing/2014/main" xmlns="" id="{FFEEDD50-40E5-9C4B-9F8C-AC5C75B03AF9}"/>
              </a:ext>
            </a:extLst>
          </p:cNvPr>
          <p:cNvSpPr txBox="1">
            <a:spLocks/>
          </p:cNvSpPr>
          <p:nvPr/>
        </p:nvSpPr>
        <p:spPr>
          <a:xfrm>
            <a:off x="5960593" y="1084768"/>
            <a:ext cx="5828612" cy="239772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en-US" sz="2800" b="1" dirty="0">
              <a:solidFill>
                <a:srgbClr val="CDCCCC"/>
              </a:solidFill>
              <a:latin typeface="Gill Sans Light" panose="020B0302020104020203" pitchFamily="34" charset="-79"/>
              <a:cs typeface="Gill Sans Light" panose="020B0302020104020203" pitchFamily="34" charset="-79"/>
            </a:endParaRPr>
          </a:p>
          <a:p>
            <a:pPr>
              <a:lnSpc>
                <a:spcPct val="100000"/>
              </a:lnSpc>
            </a:pPr>
            <a:r>
              <a:rPr lang="en-US" sz="2400" b="1" dirty="0">
                <a:solidFill>
                  <a:srgbClr val="CDCCCC"/>
                </a:solidFill>
                <a:latin typeface="Gill Sans Light" panose="020B0302020104020203" pitchFamily="34" charset="-79"/>
                <a:cs typeface="Gill Sans Light" panose="020B0302020104020203" pitchFamily="34" charset="-79"/>
              </a:rPr>
              <a:t>		</a:t>
            </a:r>
            <a:endParaRPr lang="en-US" sz="1800" b="1" dirty="0">
              <a:solidFill>
                <a:srgbClr val="CDCCCC"/>
              </a:solidFill>
              <a:latin typeface="Gill Sans Light" panose="020B0302020104020203" pitchFamily="34" charset="-79"/>
            </a:endParaRPr>
          </a:p>
        </p:txBody>
      </p:sp>
      <p:sp>
        <p:nvSpPr>
          <p:cNvPr id="3" name="TextBox 2">
            <a:extLst>
              <a:ext uri="{FF2B5EF4-FFF2-40B4-BE49-F238E27FC236}">
                <a16:creationId xmlns:a16="http://schemas.microsoft.com/office/drawing/2014/main" xmlns="" id="{61026B55-C818-694B-BDA7-2E87257DE988}"/>
              </a:ext>
            </a:extLst>
          </p:cNvPr>
          <p:cNvSpPr txBox="1"/>
          <p:nvPr/>
        </p:nvSpPr>
        <p:spPr>
          <a:xfrm>
            <a:off x="2448019" y="894734"/>
            <a:ext cx="7025148" cy="584775"/>
          </a:xfrm>
          <a:prstGeom prst="rect">
            <a:avLst/>
          </a:prstGeom>
          <a:noFill/>
        </p:spPr>
        <p:txBody>
          <a:bodyPr wrap="square" rtlCol="0">
            <a:spAutoFit/>
          </a:bodyPr>
          <a:lstStyle/>
          <a:p>
            <a:r>
              <a:rPr lang="en-US" sz="3200" dirty="0">
                <a:solidFill>
                  <a:schemeClr val="bg1"/>
                </a:solidFill>
                <a:latin typeface="Gill Sans Light" panose="020B0302020104020203" pitchFamily="34" charset="-79"/>
                <a:cs typeface="Gill Sans Light" panose="020B0302020104020203" pitchFamily="34" charset="-79"/>
              </a:rPr>
              <a:t>https://</a:t>
            </a:r>
            <a:r>
              <a:rPr lang="en-US" sz="3200" dirty="0" err="1">
                <a:solidFill>
                  <a:schemeClr val="bg1"/>
                </a:solidFill>
                <a:latin typeface="Gill Sans Light" panose="020B0302020104020203" pitchFamily="34" charset="-79"/>
                <a:cs typeface="Gill Sans Light" panose="020B0302020104020203" pitchFamily="34" charset="-79"/>
              </a:rPr>
              <a:t>limeculture.co.uk</a:t>
            </a:r>
            <a:r>
              <a:rPr lang="en-US" sz="3200" dirty="0">
                <a:solidFill>
                  <a:schemeClr val="bg1"/>
                </a:solidFill>
                <a:latin typeface="Gill Sans Light" panose="020B0302020104020203" pitchFamily="34" charset="-79"/>
                <a:cs typeface="Gill Sans Light" panose="020B0302020104020203" pitchFamily="34" charset="-79"/>
              </a:rPr>
              <a:t>/accreditation/</a:t>
            </a:r>
          </a:p>
        </p:txBody>
      </p:sp>
      <p:sp>
        <p:nvSpPr>
          <p:cNvPr id="6" name="TextBox 5">
            <a:extLst>
              <a:ext uri="{FF2B5EF4-FFF2-40B4-BE49-F238E27FC236}">
                <a16:creationId xmlns:a16="http://schemas.microsoft.com/office/drawing/2014/main" xmlns="" id="{4C49CF07-F689-3B49-82BD-7E90944EE51A}"/>
              </a:ext>
            </a:extLst>
          </p:cNvPr>
          <p:cNvSpPr txBox="1"/>
          <p:nvPr/>
        </p:nvSpPr>
        <p:spPr>
          <a:xfrm>
            <a:off x="1327355" y="1649448"/>
            <a:ext cx="10559844" cy="584775"/>
          </a:xfrm>
          <a:prstGeom prst="rect">
            <a:avLst/>
          </a:prstGeom>
          <a:noFill/>
        </p:spPr>
        <p:txBody>
          <a:bodyPr wrap="square" rtlCol="0">
            <a:spAutoFit/>
          </a:bodyPr>
          <a:lstStyle/>
          <a:p>
            <a:r>
              <a:rPr lang="en-US" sz="3200" dirty="0">
                <a:solidFill>
                  <a:schemeClr val="bg1"/>
                </a:solidFill>
                <a:latin typeface="Gill Sans Light" panose="020B0302020104020203" pitchFamily="34" charset="-79"/>
                <a:cs typeface="Gill Sans Light" panose="020B0302020104020203" pitchFamily="34" charset="-79"/>
              </a:rPr>
              <a:t>http://</a:t>
            </a:r>
            <a:r>
              <a:rPr lang="en-US" sz="3200" dirty="0" err="1">
                <a:solidFill>
                  <a:schemeClr val="bg1"/>
                </a:solidFill>
                <a:latin typeface="Gill Sans Light" panose="020B0302020104020203" pitchFamily="34" charset="-79"/>
                <a:cs typeface="Gill Sans Light" panose="020B0302020104020203" pitchFamily="34" charset="-79"/>
              </a:rPr>
              <a:t>www.malesurvivor.co.uk</a:t>
            </a:r>
            <a:r>
              <a:rPr lang="en-US" sz="3200" dirty="0">
                <a:solidFill>
                  <a:schemeClr val="bg1"/>
                </a:solidFill>
                <a:latin typeface="Gill Sans Light" panose="020B0302020104020203" pitchFamily="34" charset="-79"/>
                <a:cs typeface="Gill Sans Light" panose="020B0302020104020203" pitchFamily="34" charset="-79"/>
              </a:rPr>
              <a:t>/male-service-standards/</a:t>
            </a:r>
          </a:p>
        </p:txBody>
      </p:sp>
    </p:spTree>
    <p:extLst>
      <p:ext uri="{BB962C8B-B14F-4D97-AF65-F5344CB8AC3E}">
        <p14:creationId xmlns:p14="http://schemas.microsoft.com/office/powerpoint/2010/main" val="333283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xmlns="" id="{CA5765B6-8609-CE40-A032-AAEBBB580AF7}"/>
              </a:ext>
            </a:extLst>
          </p:cNvPr>
          <p:cNvSpPr txBox="1">
            <a:spLocks/>
          </p:cNvSpPr>
          <p:nvPr/>
        </p:nvSpPr>
        <p:spPr>
          <a:xfrm>
            <a:off x="867103" y="2281348"/>
            <a:ext cx="9800897" cy="4186237"/>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360"/>
              </a:lnSpc>
              <a:buClr>
                <a:srgbClr val="A4C152"/>
              </a:buClr>
            </a:pPr>
            <a:r>
              <a:rPr lang="en-GB" dirty="0">
                <a:solidFill>
                  <a:schemeClr val="tx1">
                    <a:lumMod val="50000"/>
                    <a:lumOff val="50000"/>
                  </a:schemeClr>
                </a:solidFill>
                <a:latin typeface="Gill Sans Light" panose="020B0302020104020203" pitchFamily="34" charset="-79"/>
                <a:cs typeface="Gill Sans Light" panose="020B0302020104020203" pitchFamily="34" charset="-79"/>
              </a:rPr>
              <a:t>LimeCulture Community Interest Company (CIC) is a specialist sexual violence training and development organisation that has been established to improve the competence and confidence of frontline professionals (and their agencies)working with victims of sexual violence through training and development initiatives, research and consultancy services</a:t>
            </a:r>
          </a:p>
          <a:p>
            <a:pPr marL="342900" indent="-342900">
              <a:lnSpc>
                <a:spcPts val="3360"/>
              </a:lnSpc>
              <a:buClr>
                <a:srgbClr val="A4C152"/>
              </a:buClr>
            </a:pPr>
            <a:r>
              <a:rPr lang="en-GB" dirty="0">
                <a:solidFill>
                  <a:schemeClr val="tx1">
                    <a:lumMod val="50000"/>
                    <a:lumOff val="50000"/>
                  </a:schemeClr>
                </a:solidFill>
                <a:latin typeface="Gill Sans Light" panose="020B0302020104020203" pitchFamily="34" charset="-79"/>
                <a:cs typeface="Gill Sans Light" panose="020B0302020104020203" pitchFamily="34" charset="-79"/>
              </a:rPr>
              <a:t>We now work with a variety of organisations helping them to develop both their strategic and operational response to sexual violence</a:t>
            </a:r>
            <a:endParaRPr lang="en-US" dirty="0">
              <a:latin typeface="Gill Sans Light" panose="020B0302020104020203" pitchFamily="34" charset="-79"/>
              <a:cs typeface="Gill Sans Light" panose="020B0302020104020203" pitchFamily="34" charset="-79"/>
            </a:endParaRP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a:buClr>
                <a:srgbClr val="8EB92B"/>
              </a:buClr>
            </a:pPr>
            <a:endParaRPr lang="en-US" dirty="0">
              <a:latin typeface="Gill Sans Light" panose="020B0302020104020203" pitchFamily="34" charset="-79"/>
              <a:cs typeface="Gill Sans Light" panose="020B0302020104020203" pitchFamily="34" charset="-79"/>
            </a:endParaRPr>
          </a:p>
        </p:txBody>
      </p:sp>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About LimeCulture CIC</a:t>
            </a:r>
          </a:p>
        </p:txBody>
      </p:sp>
    </p:spTree>
    <p:extLst>
      <p:ext uri="{BB962C8B-B14F-4D97-AF65-F5344CB8AC3E}">
        <p14:creationId xmlns:p14="http://schemas.microsoft.com/office/powerpoint/2010/main" val="219300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76767"/>
                </a:solidFill>
                <a:latin typeface="Gill Sans Light" panose="020B0302020104020203" pitchFamily="34" charset="-79"/>
                <a:cs typeface="Gill Sans Light" panose="020B0302020104020203" pitchFamily="34" charset="-79"/>
              </a:rPr>
              <a:t>SOME OF OUR CLIENTS</a:t>
            </a:r>
          </a:p>
        </p:txBody>
      </p:sp>
      <p:pic>
        <p:nvPicPr>
          <p:cNvPr id="5" name="Picture 4">
            <a:extLst>
              <a:ext uri="{FF2B5EF4-FFF2-40B4-BE49-F238E27FC236}">
                <a16:creationId xmlns:a16="http://schemas.microsoft.com/office/drawing/2014/main" xmlns="" id="{08311109-7DC3-5B41-AC49-F66EB652A124}"/>
              </a:ext>
            </a:extLst>
          </p:cNvPr>
          <p:cNvPicPr>
            <a:picLocks noChangeAspect="1"/>
          </p:cNvPicPr>
          <p:nvPr/>
        </p:nvPicPr>
        <p:blipFill rotWithShape="1">
          <a:blip r:embed="rId3"/>
          <a:srcRect t="21473" b="17942"/>
          <a:stretch/>
        </p:blipFill>
        <p:spPr>
          <a:xfrm>
            <a:off x="1695775" y="3107978"/>
            <a:ext cx="2077303" cy="882868"/>
          </a:xfrm>
          <a:prstGeom prst="rect">
            <a:avLst/>
          </a:prstGeom>
        </p:spPr>
      </p:pic>
      <p:pic>
        <p:nvPicPr>
          <p:cNvPr id="6" name="Picture 5">
            <a:extLst>
              <a:ext uri="{FF2B5EF4-FFF2-40B4-BE49-F238E27FC236}">
                <a16:creationId xmlns:a16="http://schemas.microsoft.com/office/drawing/2014/main" xmlns="" id="{A747BB12-A835-A345-909D-4EC3F262BCFE}"/>
              </a:ext>
            </a:extLst>
          </p:cNvPr>
          <p:cNvPicPr>
            <a:picLocks noChangeAspect="1"/>
          </p:cNvPicPr>
          <p:nvPr/>
        </p:nvPicPr>
        <p:blipFill>
          <a:blip r:embed="rId4"/>
          <a:stretch>
            <a:fillRect/>
          </a:stretch>
        </p:blipFill>
        <p:spPr>
          <a:xfrm>
            <a:off x="4363062" y="2700960"/>
            <a:ext cx="760539" cy="1272537"/>
          </a:xfrm>
          <a:prstGeom prst="rect">
            <a:avLst/>
          </a:prstGeom>
        </p:spPr>
      </p:pic>
      <p:pic>
        <p:nvPicPr>
          <p:cNvPr id="7" name="Picture 6">
            <a:extLst>
              <a:ext uri="{FF2B5EF4-FFF2-40B4-BE49-F238E27FC236}">
                <a16:creationId xmlns:a16="http://schemas.microsoft.com/office/drawing/2014/main" xmlns="" id="{A2C78830-A913-C648-BF28-4AC8385A6866}"/>
              </a:ext>
            </a:extLst>
          </p:cNvPr>
          <p:cNvPicPr>
            <a:picLocks noChangeAspect="1"/>
          </p:cNvPicPr>
          <p:nvPr/>
        </p:nvPicPr>
        <p:blipFill>
          <a:blip r:embed="rId5"/>
          <a:stretch>
            <a:fillRect/>
          </a:stretch>
        </p:blipFill>
        <p:spPr>
          <a:xfrm>
            <a:off x="4479240" y="1846372"/>
            <a:ext cx="2709299" cy="774085"/>
          </a:xfrm>
          <a:prstGeom prst="rect">
            <a:avLst/>
          </a:prstGeom>
        </p:spPr>
      </p:pic>
      <p:pic>
        <p:nvPicPr>
          <p:cNvPr id="8" name="Picture 7">
            <a:extLst>
              <a:ext uri="{FF2B5EF4-FFF2-40B4-BE49-F238E27FC236}">
                <a16:creationId xmlns:a16="http://schemas.microsoft.com/office/drawing/2014/main" xmlns="" id="{BEA55C37-3AE6-B04C-BFD6-D3894429116A}"/>
              </a:ext>
            </a:extLst>
          </p:cNvPr>
          <p:cNvPicPr>
            <a:picLocks noChangeAspect="1"/>
          </p:cNvPicPr>
          <p:nvPr/>
        </p:nvPicPr>
        <p:blipFill rotWithShape="1">
          <a:blip r:embed="rId6"/>
          <a:srcRect t="12710" b="14968"/>
          <a:stretch/>
        </p:blipFill>
        <p:spPr>
          <a:xfrm>
            <a:off x="376867" y="1860844"/>
            <a:ext cx="1657167" cy="1198494"/>
          </a:xfrm>
          <a:prstGeom prst="rect">
            <a:avLst/>
          </a:prstGeom>
        </p:spPr>
      </p:pic>
      <p:pic>
        <p:nvPicPr>
          <p:cNvPr id="9" name="Picture 8">
            <a:extLst>
              <a:ext uri="{FF2B5EF4-FFF2-40B4-BE49-F238E27FC236}">
                <a16:creationId xmlns:a16="http://schemas.microsoft.com/office/drawing/2014/main" xmlns="" id="{79A7ED4C-225B-134F-8CDE-C19066CC3E15}"/>
              </a:ext>
            </a:extLst>
          </p:cNvPr>
          <p:cNvPicPr>
            <a:picLocks noChangeAspect="1"/>
          </p:cNvPicPr>
          <p:nvPr/>
        </p:nvPicPr>
        <p:blipFill rotWithShape="1">
          <a:blip r:embed="rId7"/>
          <a:srcRect t="18898" b="24100"/>
          <a:stretch/>
        </p:blipFill>
        <p:spPr>
          <a:xfrm>
            <a:off x="7188538" y="1913906"/>
            <a:ext cx="1828696" cy="1042390"/>
          </a:xfrm>
          <a:prstGeom prst="rect">
            <a:avLst/>
          </a:prstGeom>
        </p:spPr>
      </p:pic>
      <p:pic>
        <p:nvPicPr>
          <p:cNvPr id="10" name="Picture 9">
            <a:extLst>
              <a:ext uri="{FF2B5EF4-FFF2-40B4-BE49-F238E27FC236}">
                <a16:creationId xmlns:a16="http://schemas.microsoft.com/office/drawing/2014/main" xmlns="" id="{623C77D8-41CF-3C46-B67A-D0C06AC430DA}"/>
              </a:ext>
            </a:extLst>
          </p:cNvPr>
          <p:cNvPicPr>
            <a:picLocks noChangeAspect="1"/>
          </p:cNvPicPr>
          <p:nvPr/>
        </p:nvPicPr>
        <p:blipFill>
          <a:blip r:embed="rId8"/>
          <a:stretch>
            <a:fillRect/>
          </a:stretch>
        </p:blipFill>
        <p:spPr>
          <a:xfrm>
            <a:off x="8747543" y="3263278"/>
            <a:ext cx="1787583" cy="572275"/>
          </a:xfrm>
          <a:prstGeom prst="rect">
            <a:avLst/>
          </a:prstGeom>
        </p:spPr>
      </p:pic>
      <p:pic>
        <p:nvPicPr>
          <p:cNvPr id="11" name="Picture 10">
            <a:extLst>
              <a:ext uri="{FF2B5EF4-FFF2-40B4-BE49-F238E27FC236}">
                <a16:creationId xmlns:a16="http://schemas.microsoft.com/office/drawing/2014/main" xmlns="" id="{E4ACE11D-8434-F749-8123-0A592DCF3EC7}"/>
              </a:ext>
            </a:extLst>
          </p:cNvPr>
          <p:cNvPicPr>
            <a:picLocks noChangeAspect="1"/>
          </p:cNvPicPr>
          <p:nvPr/>
        </p:nvPicPr>
        <p:blipFill>
          <a:blip r:embed="rId9"/>
          <a:stretch>
            <a:fillRect/>
          </a:stretch>
        </p:blipFill>
        <p:spPr>
          <a:xfrm>
            <a:off x="5738260" y="3428668"/>
            <a:ext cx="2307475" cy="327512"/>
          </a:xfrm>
          <a:prstGeom prst="rect">
            <a:avLst/>
          </a:prstGeom>
        </p:spPr>
      </p:pic>
      <p:pic>
        <p:nvPicPr>
          <p:cNvPr id="12" name="Picture 11">
            <a:extLst>
              <a:ext uri="{FF2B5EF4-FFF2-40B4-BE49-F238E27FC236}">
                <a16:creationId xmlns:a16="http://schemas.microsoft.com/office/drawing/2014/main" xmlns="" id="{E60DF661-515D-EC44-9D15-8895FC955EE8}"/>
              </a:ext>
            </a:extLst>
          </p:cNvPr>
          <p:cNvPicPr>
            <a:picLocks noChangeAspect="1"/>
          </p:cNvPicPr>
          <p:nvPr/>
        </p:nvPicPr>
        <p:blipFill>
          <a:blip r:embed="rId10"/>
          <a:stretch>
            <a:fillRect/>
          </a:stretch>
        </p:blipFill>
        <p:spPr>
          <a:xfrm>
            <a:off x="9133571" y="1677966"/>
            <a:ext cx="2382817" cy="1277065"/>
          </a:xfrm>
          <a:prstGeom prst="rect">
            <a:avLst/>
          </a:prstGeom>
        </p:spPr>
      </p:pic>
      <p:pic>
        <p:nvPicPr>
          <p:cNvPr id="13" name="Picture 12">
            <a:extLst>
              <a:ext uri="{FF2B5EF4-FFF2-40B4-BE49-F238E27FC236}">
                <a16:creationId xmlns:a16="http://schemas.microsoft.com/office/drawing/2014/main" xmlns="" id="{24614761-83E7-C24B-9737-30E2F404A111}"/>
              </a:ext>
            </a:extLst>
          </p:cNvPr>
          <p:cNvPicPr>
            <a:picLocks noChangeAspect="1"/>
          </p:cNvPicPr>
          <p:nvPr/>
        </p:nvPicPr>
        <p:blipFill rotWithShape="1">
          <a:blip r:embed="rId11"/>
          <a:srcRect l="18232" t="24635" r="18376" b="37786"/>
          <a:stretch/>
        </p:blipFill>
        <p:spPr>
          <a:xfrm>
            <a:off x="2234069" y="1892730"/>
            <a:ext cx="2198617" cy="782972"/>
          </a:xfrm>
          <a:prstGeom prst="rect">
            <a:avLst/>
          </a:prstGeom>
        </p:spPr>
      </p:pic>
      <p:pic>
        <p:nvPicPr>
          <p:cNvPr id="14" name="Picture 13">
            <a:extLst>
              <a:ext uri="{FF2B5EF4-FFF2-40B4-BE49-F238E27FC236}">
                <a16:creationId xmlns:a16="http://schemas.microsoft.com/office/drawing/2014/main" xmlns="" id="{D9DC6F54-E588-5048-BEA7-AEB23AA074D9}"/>
              </a:ext>
            </a:extLst>
          </p:cNvPr>
          <p:cNvPicPr>
            <a:picLocks noChangeAspect="1"/>
          </p:cNvPicPr>
          <p:nvPr/>
        </p:nvPicPr>
        <p:blipFill>
          <a:blip r:embed="rId12"/>
          <a:stretch>
            <a:fillRect/>
          </a:stretch>
        </p:blipFill>
        <p:spPr>
          <a:xfrm>
            <a:off x="773355" y="5344943"/>
            <a:ext cx="3160404" cy="1053468"/>
          </a:xfrm>
          <a:prstGeom prst="rect">
            <a:avLst/>
          </a:prstGeom>
        </p:spPr>
      </p:pic>
      <p:pic>
        <p:nvPicPr>
          <p:cNvPr id="15" name="Picture 14">
            <a:extLst>
              <a:ext uri="{FF2B5EF4-FFF2-40B4-BE49-F238E27FC236}">
                <a16:creationId xmlns:a16="http://schemas.microsoft.com/office/drawing/2014/main" xmlns="" id="{C87E3836-237D-D449-9EA2-C7D6A7C5E91A}"/>
              </a:ext>
            </a:extLst>
          </p:cNvPr>
          <p:cNvPicPr>
            <a:picLocks noChangeAspect="1"/>
          </p:cNvPicPr>
          <p:nvPr/>
        </p:nvPicPr>
        <p:blipFill>
          <a:blip r:embed="rId13"/>
          <a:stretch>
            <a:fillRect/>
          </a:stretch>
        </p:blipFill>
        <p:spPr>
          <a:xfrm>
            <a:off x="4819765" y="5241678"/>
            <a:ext cx="1268029" cy="930945"/>
          </a:xfrm>
          <a:prstGeom prst="rect">
            <a:avLst/>
          </a:prstGeom>
        </p:spPr>
      </p:pic>
      <p:pic>
        <p:nvPicPr>
          <p:cNvPr id="16" name="Picture 15">
            <a:extLst>
              <a:ext uri="{FF2B5EF4-FFF2-40B4-BE49-F238E27FC236}">
                <a16:creationId xmlns:a16="http://schemas.microsoft.com/office/drawing/2014/main" xmlns="" id="{E04DEC78-AC19-304B-960E-C50BBD156447}"/>
              </a:ext>
            </a:extLst>
          </p:cNvPr>
          <p:cNvPicPr>
            <a:picLocks noChangeAspect="1"/>
          </p:cNvPicPr>
          <p:nvPr/>
        </p:nvPicPr>
        <p:blipFill>
          <a:blip r:embed="rId14"/>
          <a:stretch>
            <a:fillRect/>
          </a:stretch>
        </p:blipFill>
        <p:spPr>
          <a:xfrm>
            <a:off x="6885819" y="5146930"/>
            <a:ext cx="1762956" cy="1176773"/>
          </a:xfrm>
          <a:prstGeom prst="rect">
            <a:avLst/>
          </a:prstGeom>
        </p:spPr>
      </p:pic>
      <p:pic>
        <p:nvPicPr>
          <p:cNvPr id="17" name="Picture 16">
            <a:extLst>
              <a:ext uri="{FF2B5EF4-FFF2-40B4-BE49-F238E27FC236}">
                <a16:creationId xmlns:a16="http://schemas.microsoft.com/office/drawing/2014/main" xmlns="" id="{C946E911-4D0F-6242-AE44-55481373D5E0}"/>
              </a:ext>
            </a:extLst>
          </p:cNvPr>
          <p:cNvPicPr>
            <a:picLocks noChangeAspect="1"/>
          </p:cNvPicPr>
          <p:nvPr/>
        </p:nvPicPr>
        <p:blipFill>
          <a:blip r:embed="rId15"/>
          <a:stretch>
            <a:fillRect/>
          </a:stretch>
        </p:blipFill>
        <p:spPr>
          <a:xfrm>
            <a:off x="432347" y="4239176"/>
            <a:ext cx="2526855" cy="979401"/>
          </a:xfrm>
          <a:prstGeom prst="rect">
            <a:avLst/>
          </a:prstGeom>
        </p:spPr>
      </p:pic>
      <p:pic>
        <p:nvPicPr>
          <p:cNvPr id="18" name="Picture 17">
            <a:extLst>
              <a:ext uri="{FF2B5EF4-FFF2-40B4-BE49-F238E27FC236}">
                <a16:creationId xmlns:a16="http://schemas.microsoft.com/office/drawing/2014/main" xmlns="" id="{F4FF2CC2-100B-2043-8088-6F21432F2507}"/>
              </a:ext>
            </a:extLst>
          </p:cNvPr>
          <p:cNvPicPr>
            <a:picLocks noChangeAspect="1"/>
          </p:cNvPicPr>
          <p:nvPr/>
        </p:nvPicPr>
        <p:blipFill>
          <a:blip r:embed="rId16"/>
          <a:stretch>
            <a:fillRect/>
          </a:stretch>
        </p:blipFill>
        <p:spPr>
          <a:xfrm>
            <a:off x="3459039" y="4071349"/>
            <a:ext cx="2349500" cy="1270000"/>
          </a:xfrm>
          <a:prstGeom prst="rect">
            <a:avLst/>
          </a:prstGeom>
        </p:spPr>
      </p:pic>
      <p:pic>
        <p:nvPicPr>
          <p:cNvPr id="19" name="Picture 18">
            <a:extLst>
              <a:ext uri="{FF2B5EF4-FFF2-40B4-BE49-F238E27FC236}">
                <a16:creationId xmlns:a16="http://schemas.microsoft.com/office/drawing/2014/main" xmlns="" id="{E0A7370B-94B7-4349-B6D3-0414F2CC19D1}"/>
              </a:ext>
            </a:extLst>
          </p:cNvPr>
          <p:cNvPicPr>
            <a:picLocks noChangeAspect="1"/>
          </p:cNvPicPr>
          <p:nvPr/>
        </p:nvPicPr>
        <p:blipFill>
          <a:blip r:embed="rId17"/>
          <a:stretch>
            <a:fillRect/>
          </a:stretch>
        </p:blipFill>
        <p:spPr>
          <a:xfrm>
            <a:off x="9173973" y="5403211"/>
            <a:ext cx="2566651" cy="718662"/>
          </a:xfrm>
          <a:prstGeom prst="rect">
            <a:avLst/>
          </a:prstGeom>
        </p:spPr>
      </p:pic>
      <p:pic>
        <p:nvPicPr>
          <p:cNvPr id="20" name="Picture 19">
            <a:extLst>
              <a:ext uri="{FF2B5EF4-FFF2-40B4-BE49-F238E27FC236}">
                <a16:creationId xmlns:a16="http://schemas.microsoft.com/office/drawing/2014/main" xmlns="" id="{C28B21D7-FFAA-3840-9E92-023248182DBD}"/>
              </a:ext>
            </a:extLst>
          </p:cNvPr>
          <p:cNvPicPr>
            <a:picLocks noChangeAspect="1"/>
          </p:cNvPicPr>
          <p:nvPr/>
        </p:nvPicPr>
        <p:blipFill>
          <a:blip r:embed="rId18"/>
          <a:stretch>
            <a:fillRect/>
          </a:stretch>
        </p:blipFill>
        <p:spPr>
          <a:xfrm>
            <a:off x="6610404" y="4427863"/>
            <a:ext cx="2258771" cy="759831"/>
          </a:xfrm>
          <a:prstGeom prst="rect">
            <a:avLst/>
          </a:prstGeom>
        </p:spPr>
      </p:pic>
      <p:pic>
        <p:nvPicPr>
          <p:cNvPr id="21" name="Picture 20">
            <a:extLst>
              <a:ext uri="{FF2B5EF4-FFF2-40B4-BE49-F238E27FC236}">
                <a16:creationId xmlns:a16="http://schemas.microsoft.com/office/drawing/2014/main" xmlns="" id="{75653576-81E4-B54B-ACC3-1A5F36AD4923}"/>
              </a:ext>
            </a:extLst>
          </p:cNvPr>
          <p:cNvPicPr>
            <a:picLocks noChangeAspect="1"/>
          </p:cNvPicPr>
          <p:nvPr/>
        </p:nvPicPr>
        <p:blipFill>
          <a:blip r:embed="rId19"/>
          <a:stretch>
            <a:fillRect/>
          </a:stretch>
        </p:blipFill>
        <p:spPr>
          <a:xfrm>
            <a:off x="9140518" y="4266902"/>
            <a:ext cx="2477517" cy="969695"/>
          </a:xfrm>
          <a:prstGeom prst="rect">
            <a:avLst/>
          </a:prstGeom>
        </p:spPr>
      </p:pic>
    </p:spTree>
    <p:extLst>
      <p:ext uri="{BB962C8B-B14F-4D97-AF65-F5344CB8AC3E}">
        <p14:creationId xmlns:p14="http://schemas.microsoft.com/office/powerpoint/2010/main" val="335210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xmlns="" id="{CA5765B6-8609-CE40-A032-AAEBBB580AF7}"/>
              </a:ext>
            </a:extLst>
          </p:cNvPr>
          <p:cNvSpPr txBox="1">
            <a:spLocks/>
          </p:cNvSpPr>
          <p:nvPr/>
        </p:nvSpPr>
        <p:spPr>
          <a:xfrm>
            <a:off x="1524000" y="2281348"/>
            <a:ext cx="9144000" cy="41862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A4C152"/>
              </a:buClr>
            </a:pPr>
            <a:r>
              <a:rPr lang="en-US" dirty="0">
                <a:latin typeface="Gill Sans Light" panose="020B0302020104020203" pitchFamily="34" charset="-79"/>
                <a:cs typeface="Gill Sans Light" panose="020B0302020104020203" pitchFamily="34" charset="-79"/>
              </a:rPr>
              <a:t>Background</a:t>
            </a:r>
          </a:p>
          <a:p>
            <a:pPr marL="0" indent="0">
              <a:buClr>
                <a:srgbClr val="A4C152"/>
              </a:buClr>
              <a:buNone/>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r>
              <a:rPr lang="en-US" dirty="0">
                <a:latin typeface="Gill Sans Light" panose="020B0302020104020203" pitchFamily="34" charset="-79"/>
                <a:cs typeface="Gill Sans Light" panose="020B0302020104020203" pitchFamily="34" charset="-79"/>
              </a:rPr>
              <a:t>The case for quality standards</a:t>
            </a:r>
          </a:p>
          <a:p>
            <a:pPr marL="0" indent="0">
              <a:buClr>
                <a:srgbClr val="A4C152"/>
              </a:buClr>
              <a:buNone/>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r>
              <a:rPr lang="en-US" dirty="0">
                <a:latin typeface="Gill Sans Light" panose="020B0302020104020203" pitchFamily="34" charset="-79"/>
                <a:cs typeface="Gill Sans Light" panose="020B0302020104020203" pitchFamily="34" charset="-79"/>
              </a:rPr>
              <a:t>The development project</a:t>
            </a:r>
          </a:p>
          <a:p>
            <a:pPr marL="0" indent="0">
              <a:buClr>
                <a:srgbClr val="A4C152"/>
              </a:buClr>
              <a:buNone/>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a:buClr>
                <a:srgbClr val="8EB92B"/>
              </a:buClr>
            </a:pPr>
            <a:endParaRPr lang="en-US" dirty="0">
              <a:latin typeface="Gill Sans Light" panose="020B0302020104020203" pitchFamily="34" charset="-79"/>
              <a:cs typeface="Gill Sans Light" panose="020B0302020104020203" pitchFamily="34" charset="-79"/>
            </a:endParaRPr>
          </a:p>
        </p:txBody>
      </p:sp>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433136"/>
            <a:ext cx="9144000" cy="210151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76767"/>
                </a:solidFill>
                <a:latin typeface="Gill Sans Light" panose="020B0302020104020203" pitchFamily="34" charset="-79"/>
              </a:rPr>
              <a:t>The Quality Standards for Services Supporting Male </a:t>
            </a:r>
          </a:p>
          <a:p>
            <a:r>
              <a:rPr lang="en-US" sz="3200" b="1" dirty="0">
                <a:solidFill>
                  <a:srgbClr val="676767"/>
                </a:solidFill>
                <a:latin typeface="Gill Sans Light" panose="020B0302020104020203" pitchFamily="34" charset="-79"/>
              </a:rPr>
              <a:t>Victims / Survivors of Sexual Violence</a:t>
            </a:r>
          </a:p>
        </p:txBody>
      </p:sp>
      <p:pic>
        <p:nvPicPr>
          <p:cNvPr id="4" name="Picture 3">
            <a:extLst>
              <a:ext uri="{FF2B5EF4-FFF2-40B4-BE49-F238E27FC236}">
                <a16:creationId xmlns:a16="http://schemas.microsoft.com/office/drawing/2014/main" xmlns="" id="{95EAF1D4-5ACE-0F43-9506-DC5792EEA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09196" y="1454373"/>
            <a:ext cx="3395512" cy="5013212"/>
          </a:xfrm>
          <a:prstGeom prst="rect">
            <a:avLst/>
          </a:prstGeom>
        </p:spPr>
      </p:pic>
    </p:spTree>
    <p:extLst>
      <p:ext uri="{BB962C8B-B14F-4D97-AF65-F5344CB8AC3E}">
        <p14:creationId xmlns:p14="http://schemas.microsoft.com/office/powerpoint/2010/main" val="347971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xmlns="" id="{CA5765B6-8609-CE40-A032-AAEBBB580AF7}"/>
              </a:ext>
            </a:extLst>
          </p:cNvPr>
          <p:cNvSpPr txBox="1">
            <a:spLocks/>
          </p:cNvSpPr>
          <p:nvPr/>
        </p:nvSpPr>
        <p:spPr>
          <a:xfrm>
            <a:off x="179883" y="2281348"/>
            <a:ext cx="4291653" cy="4186237"/>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A4C152"/>
              </a:buClr>
              <a:buNone/>
            </a:pPr>
            <a:r>
              <a:rPr lang="en-US" dirty="0">
                <a:latin typeface="Gill Sans Light" panose="020B0302020104020203" pitchFamily="34" charset="-79"/>
                <a:cs typeface="Gill Sans Light" panose="020B0302020104020203" pitchFamily="34" charset="-79"/>
              </a:rPr>
              <a:t>There are 24 standards:</a:t>
            </a:r>
          </a:p>
          <a:p>
            <a:pPr marL="0" indent="0">
              <a:buClr>
                <a:srgbClr val="A4C152"/>
              </a:buClr>
              <a:buNone/>
            </a:pPr>
            <a:endParaRPr lang="en-US" dirty="0">
              <a:latin typeface="Gill Sans Light" panose="020B0302020104020203" pitchFamily="34" charset="-79"/>
              <a:cs typeface="Gill Sans Light" panose="020B0302020104020203" pitchFamily="34" charset="-79"/>
            </a:endParaRPr>
          </a:p>
          <a:p>
            <a:pPr marL="342900" indent="-342900">
              <a:lnSpc>
                <a:spcPct val="150000"/>
              </a:lnSpc>
              <a:buClr>
                <a:srgbClr val="A4C152"/>
              </a:buClr>
            </a:pPr>
            <a:r>
              <a:rPr lang="en-US" dirty="0">
                <a:solidFill>
                  <a:srgbClr val="FF0000"/>
                </a:solidFill>
                <a:latin typeface="Gill Sans Light" panose="020B0302020104020203" pitchFamily="34" charset="-79"/>
                <a:cs typeface="Gill Sans Light" panose="020B0302020104020203" pitchFamily="34" charset="-79"/>
              </a:rPr>
              <a:t>Leadership &amp; Governance</a:t>
            </a:r>
          </a:p>
          <a:p>
            <a:pPr marL="342900" indent="-342900">
              <a:lnSpc>
                <a:spcPct val="150000"/>
              </a:lnSpc>
              <a:buClr>
                <a:srgbClr val="A4C152"/>
              </a:buClr>
            </a:pPr>
            <a:r>
              <a:rPr lang="en-US" dirty="0">
                <a:solidFill>
                  <a:schemeClr val="accent2"/>
                </a:solidFill>
                <a:latin typeface="Gill Sans Light" panose="020B0302020104020203" pitchFamily="34" charset="-79"/>
                <a:cs typeface="Gill Sans Light" panose="020B0302020104020203" pitchFamily="34" charset="-79"/>
              </a:rPr>
              <a:t>Access and Engagement</a:t>
            </a:r>
          </a:p>
          <a:p>
            <a:pPr marL="342900" indent="-342900">
              <a:lnSpc>
                <a:spcPct val="150000"/>
              </a:lnSpc>
              <a:buClr>
                <a:srgbClr val="A4C152"/>
              </a:buClr>
            </a:pPr>
            <a:r>
              <a:rPr lang="en-US" dirty="0">
                <a:solidFill>
                  <a:srgbClr val="7030A0"/>
                </a:solidFill>
                <a:latin typeface="Gill Sans Light" panose="020B0302020104020203" pitchFamily="34" charset="-79"/>
                <a:cs typeface="Gill Sans Light" panose="020B0302020104020203" pitchFamily="34" charset="-79"/>
              </a:rPr>
              <a:t>Service Delivery</a:t>
            </a:r>
          </a:p>
          <a:p>
            <a:pPr marL="342900" indent="-342900">
              <a:lnSpc>
                <a:spcPct val="150000"/>
              </a:lnSpc>
              <a:buClr>
                <a:srgbClr val="A4C152"/>
              </a:buClr>
            </a:pPr>
            <a:r>
              <a:rPr lang="en-US" dirty="0">
                <a:solidFill>
                  <a:srgbClr val="00B0F0"/>
                </a:solidFill>
                <a:latin typeface="Gill Sans Light" panose="020B0302020104020203" pitchFamily="34" charset="-79"/>
                <a:cs typeface="Gill Sans Light" panose="020B0302020104020203" pitchFamily="34" charset="-79"/>
              </a:rPr>
              <a:t>Outcomes &amp; Evaluation</a:t>
            </a: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a:buClr>
                <a:srgbClr val="8EB92B"/>
              </a:buClr>
            </a:pPr>
            <a:endParaRPr lang="en-US" dirty="0">
              <a:latin typeface="Gill Sans Light" panose="020B0302020104020203" pitchFamily="34" charset="-79"/>
              <a:cs typeface="Gill Sans Light" panose="020B0302020104020203" pitchFamily="34" charset="-79"/>
            </a:endParaRPr>
          </a:p>
        </p:txBody>
      </p:sp>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How the Standards are put together</a:t>
            </a:r>
          </a:p>
        </p:txBody>
      </p:sp>
      <p:pic>
        <p:nvPicPr>
          <p:cNvPr id="4" name="Picture 3">
            <a:extLst>
              <a:ext uri="{FF2B5EF4-FFF2-40B4-BE49-F238E27FC236}">
                <a16:creationId xmlns:a16="http://schemas.microsoft.com/office/drawing/2014/main" xmlns="" id="{6BDE0F80-3C66-AB47-A5F1-2FBCE5E0A6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58" r="937"/>
          <a:stretch/>
        </p:blipFill>
        <p:spPr>
          <a:xfrm>
            <a:off x="4343399" y="1305965"/>
            <a:ext cx="7650873" cy="5552035"/>
          </a:xfrm>
          <a:prstGeom prst="rect">
            <a:avLst/>
          </a:prstGeom>
        </p:spPr>
      </p:pic>
    </p:spTree>
    <p:extLst>
      <p:ext uri="{BB962C8B-B14F-4D97-AF65-F5344CB8AC3E}">
        <p14:creationId xmlns:p14="http://schemas.microsoft.com/office/powerpoint/2010/main" val="65338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xmlns="" id="{CA5765B6-8609-CE40-A032-AAEBBB580AF7}"/>
              </a:ext>
            </a:extLst>
          </p:cNvPr>
          <p:cNvSpPr txBox="1">
            <a:spLocks/>
          </p:cNvSpPr>
          <p:nvPr/>
        </p:nvSpPr>
        <p:spPr>
          <a:xfrm>
            <a:off x="1344386" y="2267032"/>
            <a:ext cx="9144000" cy="500266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Clr>
                <a:srgbClr val="A4C152"/>
              </a:buClr>
              <a:buNone/>
            </a:pPr>
            <a:r>
              <a:rPr lang="en-US" sz="2600" dirty="0">
                <a:latin typeface="Gill Sans Light" panose="020B0302020104020203" pitchFamily="34" charset="-79"/>
                <a:cs typeface="Gill Sans Light" panose="020B0302020104020203" pitchFamily="34" charset="-79"/>
              </a:rPr>
              <a:t>Each Quality Standard has ‘indicators’ covering the following groups</a:t>
            </a:r>
          </a:p>
          <a:p>
            <a:pPr marL="342900" indent="-342900">
              <a:lnSpc>
                <a:spcPct val="125000"/>
              </a:lnSpc>
              <a:buClr>
                <a:srgbClr val="A4C152"/>
              </a:buClr>
            </a:pPr>
            <a:r>
              <a:rPr lang="en-US" sz="2600" b="1" dirty="0">
                <a:latin typeface="Gill Sans Light" panose="020B0302020104020203" pitchFamily="34" charset="-79"/>
                <a:cs typeface="Gill Sans Light" panose="020B0302020104020203" pitchFamily="34" charset="-79"/>
              </a:rPr>
              <a:t>Leadership</a:t>
            </a:r>
            <a:r>
              <a:rPr lang="en-US" sz="2600" dirty="0">
                <a:latin typeface="Gill Sans Light" panose="020B0302020104020203" pitchFamily="34" charset="-79"/>
                <a:cs typeface="Gill Sans Light" panose="020B0302020104020203" pitchFamily="34" charset="-79"/>
              </a:rPr>
              <a:t> – Executive Officers, Trustees, Senior Managers</a:t>
            </a:r>
          </a:p>
          <a:p>
            <a:pPr marL="342900" indent="-342900">
              <a:lnSpc>
                <a:spcPct val="125000"/>
              </a:lnSpc>
              <a:buClr>
                <a:srgbClr val="A4C152"/>
              </a:buClr>
            </a:pPr>
            <a:r>
              <a:rPr lang="en-US" sz="2600" b="1" dirty="0">
                <a:latin typeface="Gill Sans Light" panose="020B0302020104020203" pitchFamily="34" charset="-79"/>
                <a:cs typeface="Gill Sans Light" panose="020B0302020104020203" pitchFamily="34" charset="-79"/>
              </a:rPr>
              <a:t>Staff</a:t>
            </a:r>
            <a:r>
              <a:rPr lang="en-US" sz="2600" dirty="0">
                <a:latin typeface="Gill Sans Light" panose="020B0302020104020203" pitchFamily="34" charset="-79"/>
                <a:cs typeface="Gill Sans Light" panose="020B0302020104020203" pitchFamily="34" charset="-79"/>
              </a:rPr>
              <a:t> – Frontline, local managers, volunteers</a:t>
            </a:r>
          </a:p>
          <a:p>
            <a:pPr marL="342900" indent="-342900">
              <a:lnSpc>
                <a:spcPct val="125000"/>
              </a:lnSpc>
              <a:buClr>
                <a:srgbClr val="A4C152"/>
              </a:buClr>
            </a:pPr>
            <a:r>
              <a:rPr lang="en-US" sz="2600" b="1" dirty="0">
                <a:latin typeface="Gill Sans Light" panose="020B0302020104020203" pitchFamily="34" charset="-79"/>
                <a:cs typeface="Gill Sans Light" panose="020B0302020104020203" pitchFamily="34" charset="-79"/>
              </a:rPr>
              <a:t>Clients</a:t>
            </a:r>
            <a:r>
              <a:rPr lang="en-US" sz="2600" dirty="0">
                <a:latin typeface="Gill Sans Light" panose="020B0302020104020203" pitchFamily="34" charset="-79"/>
                <a:cs typeface="Gill Sans Light" panose="020B0302020104020203" pitchFamily="34" charset="-79"/>
              </a:rPr>
              <a:t> – Former or current clients, service user groups, expert advisory panels</a:t>
            </a:r>
          </a:p>
          <a:p>
            <a:pPr marL="0" indent="0">
              <a:lnSpc>
                <a:spcPct val="125000"/>
              </a:lnSpc>
              <a:buClr>
                <a:srgbClr val="A4C152"/>
              </a:buClr>
              <a:buNone/>
            </a:pPr>
            <a:r>
              <a:rPr lang="en-US" sz="2600" dirty="0">
                <a:latin typeface="Gill Sans Light" panose="020B0302020104020203" pitchFamily="34" charset="-79"/>
                <a:cs typeface="Gill Sans Light" panose="020B0302020104020203" pitchFamily="34" charset="-79"/>
              </a:rPr>
              <a:t>To achieve the Quality Standards, service provides will need to provide </a:t>
            </a:r>
            <a:r>
              <a:rPr lang="en-US" sz="2600" b="1" dirty="0">
                <a:latin typeface="Gill Sans Light" panose="020B0302020104020203" pitchFamily="34" charset="-79"/>
                <a:cs typeface="Gill Sans Light" panose="020B0302020104020203" pitchFamily="34" charset="-79"/>
              </a:rPr>
              <a:t>Documentary</a:t>
            </a:r>
            <a:r>
              <a:rPr lang="en-US" sz="2600" dirty="0">
                <a:latin typeface="Gill Sans Light" panose="020B0302020104020203" pitchFamily="34" charset="-79"/>
                <a:cs typeface="Gill Sans Light" panose="020B0302020104020203" pitchFamily="34" charset="-79"/>
              </a:rPr>
              <a:t>, </a:t>
            </a:r>
            <a:r>
              <a:rPr lang="en-US" sz="2600" b="1" dirty="0">
                <a:latin typeface="Gill Sans Light" panose="020B0302020104020203" pitchFamily="34" charset="-79"/>
                <a:cs typeface="Gill Sans Light" panose="020B0302020104020203" pitchFamily="34" charset="-79"/>
              </a:rPr>
              <a:t>Observational</a:t>
            </a:r>
            <a:r>
              <a:rPr lang="en-US" sz="2600" dirty="0">
                <a:latin typeface="Gill Sans Light" panose="020B0302020104020203" pitchFamily="34" charset="-79"/>
                <a:cs typeface="Gill Sans Light" panose="020B0302020104020203" pitchFamily="34" charset="-79"/>
              </a:rPr>
              <a:t> or </a:t>
            </a:r>
            <a:r>
              <a:rPr lang="en-US" sz="2600" b="1" dirty="0">
                <a:latin typeface="Gill Sans Light" panose="020B0302020104020203" pitchFamily="34" charset="-79"/>
                <a:cs typeface="Gill Sans Light" panose="020B0302020104020203" pitchFamily="34" charset="-79"/>
              </a:rPr>
              <a:t>Verbal</a:t>
            </a:r>
            <a:r>
              <a:rPr lang="en-US" sz="2600" dirty="0">
                <a:latin typeface="Gill Sans Light" panose="020B0302020104020203" pitchFamily="34" charset="-79"/>
                <a:cs typeface="Gill Sans Light" panose="020B0302020104020203" pitchFamily="34" charset="-79"/>
              </a:rPr>
              <a:t> evidence across each of these indicators</a:t>
            </a: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marL="342900" indent="-342900">
              <a:buClr>
                <a:srgbClr val="A4C152"/>
              </a:buClr>
            </a:pPr>
            <a:endParaRPr lang="en-US" dirty="0">
              <a:latin typeface="Gill Sans Light" panose="020B0302020104020203" pitchFamily="34" charset="-79"/>
              <a:cs typeface="Gill Sans Light" panose="020B0302020104020203" pitchFamily="34" charset="-79"/>
            </a:endParaRPr>
          </a:p>
          <a:p>
            <a:pPr>
              <a:buClr>
                <a:srgbClr val="8EB92B"/>
              </a:buClr>
            </a:pPr>
            <a:endParaRPr lang="en-US" dirty="0">
              <a:latin typeface="Gill Sans Light" panose="020B0302020104020203" pitchFamily="34" charset="-79"/>
              <a:cs typeface="Gill Sans Light" panose="020B0302020104020203" pitchFamily="34" charset="-79"/>
            </a:endParaRPr>
          </a:p>
        </p:txBody>
      </p:sp>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Meeting the Quality Standards</a:t>
            </a:r>
          </a:p>
        </p:txBody>
      </p:sp>
    </p:spTree>
    <p:extLst>
      <p:ext uri="{BB962C8B-B14F-4D97-AF65-F5344CB8AC3E}">
        <p14:creationId xmlns:p14="http://schemas.microsoft.com/office/powerpoint/2010/main" val="190870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8921D5B-4507-FE44-9EE3-0A46147E8F8F}"/>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rPr>
              <a:t>The Independent Accreditation Process</a:t>
            </a:r>
          </a:p>
        </p:txBody>
      </p:sp>
      <p:grpSp>
        <p:nvGrpSpPr>
          <p:cNvPr id="4" name="Group 3">
            <a:extLst>
              <a:ext uri="{FF2B5EF4-FFF2-40B4-BE49-F238E27FC236}">
                <a16:creationId xmlns:a16="http://schemas.microsoft.com/office/drawing/2014/main" xmlns="" id="{EB374E47-29A6-B746-976F-A88CC090D1D9}"/>
              </a:ext>
            </a:extLst>
          </p:cNvPr>
          <p:cNvGrpSpPr/>
          <p:nvPr/>
        </p:nvGrpSpPr>
        <p:grpSpPr>
          <a:xfrm>
            <a:off x="1931928" y="1873233"/>
            <a:ext cx="7291044" cy="4453898"/>
            <a:chOff x="991597" y="1468012"/>
            <a:chExt cx="8416604" cy="4950524"/>
          </a:xfrm>
        </p:grpSpPr>
        <p:sp>
          <p:nvSpPr>
            <p:cNvPr id="5" name="Freeform 1412">
              <a:extLst>
                <a:ext uri="{FF2B5EF4-FFF2-40B4-BE49-F238E27FC236}">
                  <a16:creationId xmlns:a16="http://schemas.microsoft.com/office/drawing/2014/main" xmlns="" id="{E0E06FDB-5289-A242-B4FE-25D8E5670EB6}"/>
                </a:ext>
              </a:extLst>
            </p:cNvPr>
            <p:cNvSpPr>
              <a:spLocks/>
            </p:cNvSpPr>
            <p:nvPr/>
          </p:nvSpPr>
          <p:spPr bwMode="auto">
            <a:xfrm>
              <a:off x="5810613" y="2847027"/>
              <a:ext cx="1119577" cy="1572519"/>
            </a:xfrm>
            <a:custGeom>
              <a:avLst/>
              <a:gdLst>
                <a:gd name="T0" fmla="*/ 0 w 1928"/>
                <a:gd name="T1" fmla="*/ 1077 h 2710"/>
                <a:gd name="T2" fmla="*/ 46 w 1928"/>
                <a:gd name="T3" fmla="*/ 1155 h 2710"/>
                <a:gd name="T4" fmla="*/ 101 w 1928"/>
                <a:gd name="T5" fmla="*/ 1278 h 2710"/>
                <a:gd name="T6" fmla="*/ 133 w 1928"/>
                <a:gd name="T7" fmla="*/ 1363 h 2710"/>
                <a:gd name="T8" fmla="*/ 157 w 1928"/>
                <a:gd name="T9" fmla="*/ 1450 h 2710"/>
                <a:gd name="T10" fmla="*/ 177 w 1928"/>
                <a:gd name="T11" fmla="*/ 1541 h 2710"/>
                <a:gd name="T12" fmla="*/ 190 w 1928"/>
                <a:gd name="T13" fmla="*/ 1633 h 2710"/>
                <a:gd name="T14" fmla="*/ 196 w 1928"/>
                <a:gd name="T15" fmla="*/ 1728 h 2710"/>
                <a:gd name="T16" fmla="*/ 197 w 1928"/>
                <a:gd name="T17" fmla="*/ 1776 h 2710"/>
                <a:gd name="T18" fmla="*/ 196 w 1928"/>
                <a:gd name="T19" fmla="*/ 1848 h 2710"/>
                <a:gd name="T20" fmla="*/ 180 w 1928"/>
                <a:gd name="T21" fmla="*/ 1989 h 2710"/>
                <a:gd name="T22" fmla="*/ 168 w 1928"/>
                <a:gd name="T23" fmla="*/ 2058 h 2710"/>
                <a:gd name="T24" fmla="*/ 908 w 1928"/>
                <a:gd name="T25" fmla="*/ 2710 h 2710"/>
                <a:gd name="T26" fmla="*/ 1855 w 1928"/>
                <a:gd name="T27" fmla="*/ 2441 h 2710"/>
                <a:gd name="T28" fmla="*/ 1872 w 1928"/>
                <a:gd name="T29" fmla="*/ 2360 h 2710"/>
                <a:gd name="T30" fmla="*/ 1899 w 1928"/>
                <a:gd name="T31" fmla="*/ 2197 h 2710"/>
                <a:gd name="T32" fmla="*/ 1917 w 1928"/>
                <a:gd name="T33" fmla="*/ 2030 h 2710"/>
                <a:gd name="T34" fmla="*/ 1926 w 1928"/>
                <a:gd name="T35" fmla="*/ 1861 h 2710"/>
                <a:gd name="T36" fmla="*/ 1928 w 1928"/>
                <a:gd name="T37" fmla="*/ 1776 h 2710"/>
                <a:gd name="T38" fmla="*/ 1925 w 1928"/>
                <a:gd name="T39" fmla="*/ 1652 h 2710"/>
                <a:gd name="T40" fmla="*/ 1906 w 1928"/>
                <a:gd name="T41" fmla="*/ 1409 h 2710"/>
                <a:gd name="T42" fmla="*/ 1868 w 1928"/>
                <a:gd name="T43" fmla="*/ 1172 h 2710"/>
                <a:gd name="T44" fmla="*/ 1812 w 1928"/>
                <a:gd name="T45" fmla="*/ 940 h 2710"/>
                <a:gd name="T46" fmla="*/ 1740 w 1928"/>
                <a:gd name="T47" fmla="*/ 717 h 2710"/>
                <a:gd name="T48" fmla="*/ 1652 w 1928"/>
                <a:gd name="T49" fmla="*/ 500 h 2710"/>
                <a:gd name="T50" fmla="*/ 1547 w 1928"/>
                <a:gd name="T51" fmla="*/ 293 h 2710"/>
                <a:gd name="T52" fmla="*/ 1427 w 1928"/>
                <a:gd name="T53" fmla="*/ 95 h 2710"/>
                <a:gd name="T54" fmla="*/ 1361 w 1928"/>
                <a:gd name="T55" fmla="*/ 0 h 2710"/>
                <a:gd name="T56" fmla="*/ 985 w 1928"/>
                <a:gd name="T57" fmla="*/ 902 h 2710"/>
                <a:gd name="T58" fmla="*/ 0 w 1928"/>
                <a:gd name="T59" fmla="*/ 1077 h 2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8" h="2710">
                  <a:moveTo>
                    <a:pt x="0" y="1077"/>
                  </a:moveTo>
                  <a:lnTo>
                    <a:pt x="46" y="1155"/>
                  </a:lnTo>
                  <a:lnTo>
                    <a:pt x="101" y="1278"/>
                  </a:lnTo>
                  <a:lnTo>
                    <a:pt x="133" y="1363"/>
                  </a:lnTo>
                  <a:lnTo>
                    <a:pt x="157" y="1450"/>
                  </a:lnTo>
                  <a:lnTo>
                    <a:pt x="177" y="1541"/>
                  </a:lnTo>
                  <a:lnTo>
                    <a:pt x="190" y="1633"/>
                  </a:lnTo>
                  <a:lnTo>
                    <a:pt x="196" y="1728"/>
                  </a:lnTo>
                  <a:lnTo>
                    <a:pt x="197" y="1776"/>
                  </a:lnTo>
                  <a:lnTo>
                    <a:pt x="196" y="1848"/>
                  </a:lnTo>
                  <a:lnTo>
                    <a:pt x="180" y="1989"/>
                  </a:lnTo>
                  <a:lnTo>
                    <a:pt x="168" y="2058"/>
                  </a:lnTo>
                  <a:lnTo>
                    <a:pt x="908" y="2710"/>
                  </a:lnTo>
                  <a:lnTo>
                    <a:pt x="1855" y="2441"/>
                  </a:lnTo>
                  <a:lnTo>
                    <a:pt x="1872" y="2360"/>
                  </a:lnTo>
                  <a:lnTo>
                    <a:pt x="1899" y="2197"/>
                  </a:lnTo>
                  <a:lnTo>
                    <a:pt x="1917" y="2030"/>
                  </a:lnTo>
                  <a:lnTo>
                    <a:pt x="1926" y="1861"/>
                  </a:lnTo>
                  <a:lnTo>
                    <a:pt x="1928" y="1776"/>
                  </a:lnTo>
                  <a:lnTo>
                    <a:pt x="1925" y="1652"/>
                  </a:lnTo>
                  <a:lnTo>
                    <a:pt x="1906" y="1409"/>
                  </a:lnTo>
                  <a:lnTo>
                    <a:pt x="1868" y="1172"/>
                  </a:lnTo>
                  <a:lnTo>
                    <a:pt x="1812" y="940"/>
                  </a:lnTo>
                  <a:lnTo>
                    <a:pt x="1740" y="717"/>
                  </a:lnTo>
                  <a:lnTo>
                    <a:pt x="1652" y="500"/>
                  </a:lnTo>
                  <a:lnTo>
                    <a:pt x="1547" y="293"/>
                  </a:lnTo>
                  <a:lnTo>
                    <a:pt x="1427" y="95"/>
                  </a:lnTo>
                  <a:lnTo>
                    <a:pt x="1361" y="0"/>
                  </a:lnTo>
                  <a:lnTo>
                    <a:pt x="985" y="902"/>
                  </a:lnTo>
                  <a:lnTo>
                    <a:pt x="0" y="1077"/>
                  </a:lnTo>
                  <a:close/>
                </a:path>
              </a:pathLst>
            </a:custGeom>
            <a:solidFill>
              <a:srgbClr val="FF0000"/>
            </a:solidFill>
            <a:ln>
              <a:noFill/>
            </a:ln>
            <a:extLst/>
          </p:spPr>
          <p:txBody>
            <a:bodyPr vert="horz" wrap="square" lIns="91440" tIns="45720" rIns="91440" bIns="365760" numCol="1" anchor="b"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02</a:t>
              </a:r>
            </a:p>
          </p:txBody>
        </p:sp>
        <p:sp>
          <p:nvSpPr>
            <p:cNvPr id="6" name="Freeform 1413">
              <a:extLst>
                <a:ext uri="{FF2B5EF4-FFF2-40B4-BE49-F238E27FC236}">
                  <a16:creationId xmlns:a16="http://schemas.microsoft.com/office/drawing/2014/main" xmlns="" id="{A2D128BE-A547-894D-ABF3-FABCA34085A8}"/>
                </a:ext>
              </a:extLst>
            </p:cNvPr>
            <p:cNvSpPr>
              <a:spLocks/>
            </p:cNvSpPr>
            <p:nvPr/>
          </p:nvSpPr>
          <p:spPr bwMode="auto">
            <a:xfrm>
              <a:off x="3406541" y="3908534"/>
              <a:ext cx="1314690" cy="1528385"/>
            </a:xfrm>
            <a:custGeom>
              <a:avLst/>
              <a:gdLst>
                <a:gd name="T0" fmla="*/ 2262 w 2262"/>
                <a:gd name="T1" fmla="*/ 1075 h 2634"/>
                <a:gd name="T2" fmla="*/ 2209 w 2262"/>
                <a:gd name="T3" fmla="*/ 1039 h 2634"/>
                <a:gd name="T4" fmla="*/ 2111 w 2262"/>
                <a:gd name="T5" fmla="*/ 961 h 2634"/>
                <a:gd name="T6" fmla="*/ 2020 w 2262"/>
                <a:gd name="T7" fmla="*/ 874 h 2634"/>
                <a:gd name="T8" fmla="*/ 1938 w 2262"/>
                <a:gd name="T9" fmla="*/ 779 h 2634"/>
                <a:gd name="T10" fmla="*/ 1864 w 2262"/>
                <a:gd name="T11" fmla="*/ 677 h 2634"/>
                <a:gd name="T12" fmla="*/ 1801 w 2262"/>
                <a:gd name="T13" fmla="*/ 567 h 2634"/>
                <a:gd name="T14" fmla="*/ 1748 w 2262"/>
                <a:gd name="T15" fmla="*/ 452 h 2634"/>
                <a:gd name="T16" fmla="*/ 1706 w 2262"/>
                <a:gd name="T17" fmla="*/ 331 h 2634"/>
                <a:gd name="T18" fmla="*/ 1689 w 2262"/>
                <a:gd name="T19" fmla="*/ 267 h 2634"/>
                <a:gd name="T20" fmla="*/ 731 w 2262"/>
                <a:gd name="T21" fmla="*/ 0 h 2634"/>
                <a:gd name="T22" fmla="*/ 0 w 2262"/>
                <a:gd name="T23" fmla="*/ 649 h 2634"/>
                <a:gd name="T24" fmla="*/ 20 w 2262"/>
                <a:gd name="T25" fmla="*/ 729 h 2634"/>
                <a:gd name="T26" fmla="*/ 65 w 2262"/>
                <a:gd name="T27" fmla="*/ 884 h 2634"/>
                <a:gd name="T28" fmla="*/ 118 w 2262"/>
                <a:gd name="T29" fmla="*/ 1037 h 2634"/>
                <a:gd name="T30" fmla="*/ 181 w 2262"/>
                <a:gd name="T31" fmla="*/ 1188 h 2634"/>
                <a:gd name="T32" fmla="*/ 249 w 2262"/>
                <a:gd name="T33" fmla="*/ 1333 h 2634"/>
                <a:gd name="T34" fmla="*/ 324 w 2262"/>
                <a:gd name="T35" fmla="*/ 1473 h 2634"/>
                <a:gd name="T36" fmla="*/ 407 w 2262"/>
                <a:gd name="T37" fmla="*/ 1610 h 2634"/>
                <a:gd name="T38" fmla="*/ 497 w 2262"/>
                <a:gd name="T39" fmla="*/ 1741 h 2634"/>
                <a:gd name="T40" fmla="*/ 593 w 2262"/>
                <a:gd name="T41" fmla="*/ 1868 h 2634"/>
                <a:gd name="T42" fmla="*/ 695 w 2262"/>
                <a:gd name="T43" fmla="*/ 1989 h 2634"/>
                <a:gd name="T44" fmla="*/ 804 w 2262"/>
                <a:gd name="T45" fmla="*/ 2105 h 2634"/>
                <a:gd name="T46" fmla="*/ 918 w 2262"/>
                <a:gd name="T47" fmla="*/ 2216 h 2634"/>
                <a:gd name="T48" fmla="*/ 1039 w 2262"/>
                <a:gd name="T49" fmla="*/ 2319 h 2634"/>
                <a:gd name="T50" fmla="*/ 1163 w 2262"/>
                <a:gd name="T51" fmla="*/ 2418 h 2634"/>
                <a:gd name="T52" fmla="*/ 1294 w 2262"/>
                <a:gd name="T53" fmla="*/ 2510 h 2634"/>
                <a:gd name="T54" fmla="*/ 1429 w 2262"/>
                <a:gd name="T55" fmla="*/ 2594 h 2634"/>
                <a:gd name="T56" fmla="*/ 1497 w 2262"/>
                <a:gd name="T57" fmla="*/ 2634 h 2634"/>
                <a:gd name="T58" fmla="*/ 1447 w 2262"/>
                <a:gd name="T59" fmla="*/ 1663 h 2634"/>
                <a:gd name="T60" fmla="*/ 2262 w 2262"/>
                <a:gd name="T61" fmla="*/ 1075 h 2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62" h="2634">
                  <a:moveTo>
                    <a:pt x="2262" y="1075"/>
                  </a:moveTo>
                  <a:lnTo>
                    <a:pt x="2209" y="1039"/>
                  </a:lnTo>
                  <a:lnTo>
                    <a:pt x="2111" y="961"/>
                  </a:lnTo>
                  <a:lnTo>
                    <a:pt x="2020" y="874"/>
                  </a:lnTo>
                  <a:lnTo>
                    <a:pt x="1938" y="779"/>
                  </a:lnTo>
                  <a:lnTo>
                    <a:pt x="1864" y="677"/>
                  </a:lnTo>
                  <a:lnTo>
                    <a:pt x="1801" y="567"/>
                  </a:lnTo>
                  <a:lnTo>
                    <a:pt x="1748" y="452"/>
                  </a:lnTo>
                  <a:lnTo>
                    <a:pt x="1706" y="331"/>
                  </a:lnTo>
                  <a:lnTo>
                    <a:pt x="1689" y="267"/>
                  </a:lnTo>
                  <a:lnTo>
                    <a:pt x="731" y="0"/>
                  </a:lnTo>
                  <a:lnTo>
                    <a:pt x="0" y="649"/>
                  </a:lnTo>
                  <a:lnTo>
                    <a:pt x="20" y="729"/>
                  </a:lnTo>
                  <a:lnTo>
                    <a:pt x="65" y="884"/>
                  </a:lnTo>
                  <a:lnTo>
                    <a:pt x="118" y="1037"/>
                  </a:lnTo>
                  <a:lnTo>
                    <a:pt x="181" y="1188"/>
                  </a:lnTo>
                  <a:lnTo>
                    <a:pt x="249" y="1333"/>
                  </a:lnTo>
                  <a:lnTo>
                    <a:pt x="324" y="1473"/>
                  </a:lnTo>
                  <a:lnTo>
                    <a:pt x="407" y="1610"/>
                  </a:lnTo>
                  <a:lnTo>
                    <a:pt x="497" y="1741"/>
                  </a:lnTo>
                  <a:lnTo>
                    <a:pt x="593" y="1868"/>
                  </a:lnTo>
                  <a:lnTo>
                    <a:pt x="695" y="1989"/>
                  </a:lnTo>
                  <a:lnTo>
                    <a:pt x="804" y="2105"/>
                  </a:lnTo>
                  <a:lnTo>
                    <a:pt x="918" y="2216"/>
                  </a:lnTo>
                  <a:lnTo>
                    <a:pt x="1039" y="2319"/>
                  </a:lnTo>
                  <a:lnTo>
                    <a:pt x="1163" y="2418"/>
                  </a:lnTo>
                  <a:lnTo>
                    <a:pt x="1294" y="2510"/>
                  </a:lnTo>
                  <a:lnTo>
                    <a:pt x="1429" y="2594"/>
                  </a:lnTo>
                  <a:lnTo>
                    <a:pt x="1497" y="2634"/>
                  </a:lnTo>
                  <a:lnTo>
                    <a:pt x="1447" y="1663"/>
                  </a:lnTo>
                  <a:lnTo>
                    <a:pt x="2262" y="1075"/>
                  </a:lnTo>
                  <a:close/>
                </a:path>
              </a:pathLst>
            </a:custGeom>
            <a:solidFill>
              <a:srgbClr val="A30066"/>
            </a:solidFill>
            <a:ln>
              <a:noFill/>
            </a:ln>
            <a:extLst/>
          </p:spPr>
          <p:txBody>
            <a:bodyPr vert="horz" wrap="square" lIns="91440" tIns="45720" rIns="91440" bIns="457200" numCol="1" anchor="ctr"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05</a:t>
              </a:r>
            </a:p>
          </p:txBody>
        </p:sp>
        <p:sp>
          <p:nvSpPr>
            <p:cNvPr id="7" name="Freeform 1414">
              <a:extLst>
                <a:ext uri="{FF2B5EF4-FFF2-40B4-BE49-F238E27FC236}">
                  <a16:creationId xmlns:a16="http://schemas.microsoft.com/office/drawing/2014/main" xmlns="" id="{D8971AE1-1283-B240-AD81-93CBF06B776E}"/>
                </a:ext>
              </a:extLst>
            </p:cNvPr>
            <p:cNvSpPr>
              <a:spLocks/>
            </p:cNvSpPr>
            <p:nvPr/>
          </p:nvSpPr>
          <p:spPr bwMode="auto">
            <a:xfrm>
              <a:off x="5241533" y="2096771"/>
              <a:ext cx="1291462" cy="1284495"/>
            </a:xfrm>
            <a:custGeom>
              <a:avLst/>
              <a:gdLst>
                <a:gd name="T0" fmla="*/ 0 w 2223"/>
                <a:gd name="T1" fmla="*/ 1735 h 2215"/>
                <a:gd name="T2" fmla="*/ 66 w 2223"/>
                <a:gd name="T3" fmla="*/ 1744 h 2215"/>
                <a:gd name="T4" fmla="*/ 193 w 2223"/>
                <a:gd name="T5" fmla="*/ 1773 h 2215"/>
                <a:gd name="T6" fmla="*/ 315 w 2223"/>
                <a:gd name="T7" fmla="*/ 1813 h 2215"/>
                <a:gd name="T8" fmla="*/ 432 w 2223"/>
                <a:gd name="T9" fmla="*/ 1864 h 2215"/>
                <a:gd name="T10" fmla="*/ 542 w 2223"/>
                <a:gd name="T11" fmla="*/ 1926 h 2215"/>
                <a:gd name="T12" fmla="*/ 647 w 2223"/>
                <a:gd name="T13" fmla="*/ 1997 h 2215"/>
                <a:gd name="T14" fmla="*/ 743 w 2223"/>
                <a:gd name="T15" fmla="*/ 2077 h 2215"/>
                <a:gd name="T16" fmla="*/ 831 w 2223"/>
                <a:gd name="T17" fmla="*/ 2167 h 2215"/>
                <a:gd name="T18" fmla="*/ 872 w 2223"/>
                <a:gd name="T19" fmla="*/ 2215 h 2215"/>
                <a:gd name="T20" fmla="*/ 1845 w 2223"/>
                <a:gd name="T21" fmla="*/ 2042 h 2215"/>
                <a:gd name="T22" fmla="*/ 2223 w 2223"/>
                <a:gd name="T23" fmla="*/ 1134 h 2215"/>
                <a:gd name="T24" fmla="*/ 2174 w 2223"/>
                <a:gd name="T25" fmla="*/ 1074 h 2215"/>
                <a:gd name="T26" fmla="*/ 2067 w 2223"/>
                <a:gd name="T27" fmla="*/ 956 h 2215"/>
                <a:gd name="T28" fmla="*/ 1957 w 2223"/>
                <a:gd name="T29" fmla="*/ 845 h 2215"/>
                <a:gd name="T30" fmla="*/ 1841 w 2223"/>
                <a:gd name="T31" fmla="*/ 738 h 2215"/>
                <a:gd name="T32" fmla="*/ 1719 w 2223"/>
                <a:gd name="T33" fmla="*/ 640 h 2215"/>
                <a:gd name="T34" fmla="*/ 1592 w 2223"/>
                <a:gd name="T35" fmla="*/ 545 h 2215"/>
                <a:gd name="T36" fmla="*/ 1460 w 2223"/>
                <a:gd name="T37" fmla="*/ 459 h 2215"/>
                <a:gd name="T38" fmla="*/ 1323 w 2223"/>
                <a:gd name="T39" fmla="*/ 378 h 2215"/>
                <a:gd name="T40" fmla="*/ 1182 w 2223"/>
                <a:gd name="T41" fmla="*/ 306 h 2215"/>
                <a:gd name="T42" fmla="*/ 1037 w 2223"/>
                <a:gd name="T43" fmla="*/ 238 h 2215"/>
                <a:gd name="T44" fmla="*/ 888 w 2223"/>
                <a:gd name="T45" fmla="*/ 180 h 2215"/>
                <a:gd name="T46" fmla="*/ 736 w 2223"/>
                <a:gd name="T47" fmla="*/ 129 h 2215"/>
                <a:gd name="T48" fmla="*/ 579 w 2223"/>
                <a:gd name="T49" fmla="*/ 85 h 2215"/>
                <a:gd name="T50" fmla="*/ 420 w 2223"/>
                <a:gd name="T51" fmla="*/ 50 h 2215"/>
                <a:gd name="T52" fmla="*/ 258 w 2223"/>
                <a:gd name="T53" fmla="*/ 23 h 2215"/>
                <a:gd name="T54" fmla="*/ 93 w 2223"/>
                <a:gd name="T55" fmla="*/ 5 h 2215"/>
                <a:gd name="T56" fmla="*/ 10 w 2223"/>
                <a:gd name="T57" fmla="*/ 0 h 2215"/>
                <a:gd name="T58" fmla="*/ 478 w 2223"/>
                <a:gd name="T59" fmla="*/ 854 h 2215"/>
                <a:gd name="T60" fmla="*/ 0 w 2223"/>
                <a:gd name="T61" fmla="*/ 1735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23" h="2215">
                  <a:moveTo>
                    <a:pt x="0" y="1735"/>
                  </a:moveTo>
                  <a:lnTo>
                    <a:pt x="66" y="1744"/>
                  </a:lnTo>
                  <a:lnTo>
                    <a:pt x="193" y="1773"/>
                  </a:lnTo>
                  <a:lnTo>
                    <a:pt x="315" y="1813"/>
                  </a:lnTo>
                  <a:lnTo>
                    <a:pt x="432" y="1864"/>
                  </a:lnTo>
                  <a:lnTo>
                    <a:pt x="542" y="1926"/>
                  </a:lnTo>
                  <a:lnTo>
                    <a:pt x="647" y="1997"/>
                  </a:lnTo>
                  <a:lnTo>
                    <a:pt x="743" y="2077"/>
                  </a:lnTo>
                  <a:lnTo>
                    <a:pt x="831" y="2167"/>
                  </a:lnTo>
                  <a:lnTo>
                    <a:pt x="872" y="2215"/>
                  </a:lnTo>
                  <a:lnTo>
                    <a:pt x="1845" y="2042"/>
                  </a:lnTo>
                  <a:lnTo>
                    <a:pt x="2223" y="1134"/>
                  </a:lnTo>
                  <a:lnTo>
                    <a:pt x="2174" y="1074"/>
                  </a:lnTo>
                  <a:lnTo>
                    <a:pt x="2067" y="956"/>
                  </a:lnTo>
                  <a:lnTo>
                    <a:pt x="1957" y="845"/>
                  </a:lnTo>
                  <a:lnTo>
                    <a:pt x="1841" y="738"/>
                  </a:lnTo>
                  <a:lnTo>
                    <a:pt x="1719" y="640"/>
                  </a:lnTo>
                  <a:lnTo>
                    <a:pt x="1592" y="545"/>
                  </a:lnTo>
                  <a:lnTo>
                    <a:pt x="1460" y="459"/>
                  </a:lnTo>
                  <a:lnTo>
                    <a:pt x="1323" y="378"/>
                  </a:lnTo>
                  <a:lnTo>
                    <a:pt x="1182" y="306"/>
                  </a:lnTo>
                  <a:lnTo>
                    <a:pt x="1037" y="238"/>
                  </a:lnTo>
                  <a:lnTo>
                    <a:pt x="888" y="180"/>
                  </a:lnTo>
                  <a:lnTo>
                    <a:pt x="736" y="129"/>
                  </a:lnTo>
                  <a:lnTo>
                    <a:pt x="579" y="85"/>
                  </a:lnTo>
                  <a:lnTo>
                    <a:pt x="420" y="50"/>
                  </a:lnTo>
                  <a:lnTo>
                    <a:pt x="258" y="23"/>
                  </a:lnTo>
                  <a:lnTo>
                    <a:pt x="93" y="5"/>
                  </a:lnTo>
                  <a:lnTo>
                    <a:pt x="10" y="0"/>
                  </a:lnTo>
                  <a:lnTo>
                    <a:pt x="478" y="854"/>
                  </a:lnTo>
                  <a:lnTo>
                    <a:pt x="0" y="1735"/>
                  </a:lnTo>
                  <a:close/>
                </a:path>
              </a:pathLst>
            </a:custGeom>
            <a:solidFill>
              <a:srgbClr val="C00000"/>
            </a:solidFill>
            <a:ln>
              <a:noFill/>
            </a:ln>
            <a:extLst/>
          </p:spPr>
          <p:txBody>
            <a:bodyPr vert="horz" wrap="square" lIns="91440" tIns="45720" rIns="91440" bIns="45720" numCol="1" anchor="ctr"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01</a:t>
              </a:r>
            </a:p>
          </p:txBody>
        </p:sp>
        <p:sp>
          <p:nvSpPr>
            <p:cNvPr id="8" name="Freeform 1415">
              <a:extLst>
                <a:ext uri="{FF2B5EF4-FFF2-40B4-BE49-F238E27FC236}">
                  <a16:creationId xmlns:a16="http://schemas.microsoft.com/office/drawing/2014/main" xmlns="" id="{34F17CC6-CAE4-CF44-B4C7-DBA336453223}"/>
                </a:ext>
              </a:extLst>
            </p:cNvPr>
            <p:cNvSpPr>
              <a:spLocks/>
            </p:cNvSpPr>
            <p:nvPr/>
          </p:nvSpPr>
          <p:spPr bwMode="auto">
            <a:xfrm>
              <a:off x="4330150" y="4560922"/>
              <a:ext cx="1474962" cy="1077767"/>
            </a:xfrm>
            <a:custGeom>
              <a:avLst/>
              <a:gdLst>
                <a:gd name="T0" fmla="*/ 1794 w 2540"/>
                <a:gd name="T1" fmla="*/ 58 h 1856"/>
                <a:gd name="T2" fmla="*/ 1743 w 2540"/>
                <a:gd name="T3" fmla="*/ 74 h 1856"/>
                <a:gd name="T4" fmla="*/ 1641 w 2540"/>
                <a:gd name="T5" fmla="*/ 99 h 1856"/>
                <a:gd name="T6" fmla="*/ 1536 w 2540"/>
                <a:gd name="T7" fmla="*/ 116 h 1856"/>
                <a:gd name="T8" fmla="*/ 1427 w 2540"/>
                <a:gd name="T9" fmla="*/ 125 h 1856"/>
                <a:gd name="T10" fmla="*/ 1373 w 2540"/>
                <a:gd name="T11" fmla="*/ 125 h 1856"/>
                <a:gd name="T12" fmla="*/ 1296 w 2540"/>
                <a:gd name="T13" fmla="*/ 124 h 1856"/>
                <a:gd name="T14" fmla="*/ 1148 w 2540"/>
                <a:gd name="T15" fmla="*/ 109 h 1856"/>
                <a:gd name="T16" fmla="*/ 1006 w 2540"/>
                <a:gd name="T17" fmla="*/ 76 h 1856"/>
                <a:gd name="T18" fmla="*/ 870 w 2540"/>
                <a:gd name="T19" fmla="*/ 29 h 1856"/>
                <a:gd name="T20" fmla="*/ 805 w 2540"/>
                <a:gd name="T21" fmla="*/ 0 h 1856"/>
                <a:gd name="T22" fmla="*/ 0 w 2540"/>
                <a:gd name="T23" fmla="*/ 580 h 1856"/>
                <a:gd name="T24" fmla="*/ 52 w 2540"/>
                <a:gd name="T25" fmla="*/ 1559 h 1856"/>
                <a:gd name="T26" fmla="*/ 127 w 2540"/>
                <a:gd name="T27" fmla="*/ 1594 h 1856"/>
                <a:gd name="T28" fmla="*/ 281 w 2540"/>
                <a:gd name="T29" fmla="*/ 1657 h 1856"/>
                <a:gd name="T30" fmla="*/ 439 w 2540"/>
                <a:gd name="T31" fmla="*/ 1712 h 1856"/>
                <a:gd name="T32" fmla="*/ 601 w 2540"/>
                <a:gd name="T33" fmla="*/ 1759 h 1856"/>
                <a:gd name="T34" fmla="*/ 767 w 2540"/>
                <a:gd name="T35" fmla="*/ 1797 h 1856"/>
                <a:gd name="T36" fmla="*/ 937 w 2540"/>
                <a:gd name="T37" fmla="*/ 1826 h 1856"/>
                <a:gd name="T38" fmla="*/ 1108 w 2540"/>
                <a:gd name="T39" fmla="*/ 1845 h 1856"/>
                <a:gd name="T40" fmla="*/ 1283 w 2540"/>
                <a:gd name="T41" fmla="*/ 1856 h 1856"/>
                <a:gd name="T42" fmla="*/ 1373 w 2540"/>
                <a:gd name="T43" fmla="*/ 1856 h 1856"/>
                <a:gd name="T44" fmla="*/ 1449 w 2540"/>
                <a:gd name="T45" fmla="*/ 1856 h 1856"/>
                <a:gd name="T46" fmla="*/ 1602 w 2540"/>
                <a:gd name="T47" fmla="*/ 1848 h 1856"/>
                <a:gd name="T48" fmla="*/ 1754 w 2540"/>
                <a:gd name="T49" fmla="*/ 1832 h 1856"/>
                <a:gd name="T50" fmla="*/ 1903 w 2540"/>
                <a:gd name="T51" fmla="*/ 1810 h 1856"/>
                <a:gd name="T52" fmla="*/ 2049 w 2540"/>
                <a:gd name="T53" fmla="*/ 1782 h 1856"/>
                <a:gd name="T54" fmla="*/ 2193 w 2540"/>
                <a:gd name="T55" fmla="*/ 1746 h 1856"/>
                <a:gd name="T56" fmla="*/ 2334 w 2540"/>
                <a:gd name="T57" fmla="*/ 1703 h 1856"/>
                <a:gd name="T58" fmla="*/ 2473 w 2540"/>
                <a:gd name="T59" fmla="*/ 1654 h 1856"/>
                <a:gd name="T60" fmla="*/ 2540 w 2540"/>
                <a:gd name="T61" fmla="*/ 1626 h 1856"/>
                <a:gd name="T62" fmla="*/ 1746 w 2540"/>
                <a:gd name="T63" fmla="*/ 1059 h 1856"/>
                <a:gd name="T64" fmla="*/ 1794 w 2540"/>
                <a:gd name="T65" fmla="*/ 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0" h="1856">
                  <a:moveTo>
                    <a:pt x="1794" y="58"/>
                  </a:moveTo>
                  <a:lnTo>
                    <a:pt x="1743" y="74"/>
                  </a:lnTo>
                  <a:lnTo>
                    <a:pt x="1641" y="99"/>
                  </a:lnTo>
                  <a:lnTo>
                    <a:pt x="1536" y="116"/>
                  </a:lnTo>
                  <a:lnTo>
                    <a:pt x="1427" y="125"/>
                  </a:lnTo>
                  <a:lnTo>
                    <a:pt x="1373" y="125"/>
                  </a:lnTo>
                  <a:lnTo>
                    <a:pt x="1296" y="124"/>
                  </a:lnTo>
                  <a:lnTo>
                    <a:pt x="1148" y="109"/>
                  </a:lnTo>
                  <a:lnTo>
                    <a:pt x="1006" y="76"/>
                  </a:lnTo>
                  <a:lnTo>
                    <a:pt x="870" y="29"/>
                  </a:lnTo>
                  <a:lnTo>
                    <a:pt x="805" y="0"/>
                  </a:lnTo>
                  <a:lnTo>
                    <a:pt x="0" y="580"/>
                  </a:lnTo>
                  <a:lnTo>
                    <a:pt x="52" y="1559"/>
                  </a:lnTo>
                  <a:lnTo>
                    <a:pt x="127" y="1594"/>
                  </a:lnTo>
                  <a:lnTo>
                    <a:pt x="281" y="1657"/>
                  </a:lnTo>
                  <a:lnTo>
                    <a:pt x="439" y="1712"/>
                  </a:lnTo>
                  <a:lnTo>
                    <a:pt x="601" y="1759"/>
                  </a:lnTo>
                  <a:lnTo>
                    <a:pt x="767" y="1797"/>
                  </a:lnTo>
                  <a:lnTo>
                    <a:pt x="937" y="1826"/>
                  </a:lnTo>
                  <a:lnTo>
                    <a:pt x="1108" y="1845"/>
                  </a:lnTo>
                  <a:lnTo>
                    <a:pt x="1283" y="1856"/>
                  </a:lnTo>
                  <a:lnTo>
                    <a:pt x="1373" y="1856"/>
                  </a:lnTo>
                  <a:lnTo>
                    <a:pt x="1449" y="1856"/>
                  </a:lnTo>
                  <a:lnTo>
                    <a:pt x="1602" y="1848"/>
                  </a:lnTo>
                  <a:lnTo>
                    <a:pt x="1754" y="1832"/>
                  </a:lnTo>
                  <a:lnTo>
                    <a:pt x="1903" y="1810"/>
                  </a:lnTo>
                  <a:lnTo>
                    <a:pt x="2049" y="1782"/>
                  </a:lnTo>
                  <a:lnTo>
                    <a:pt x="2193" y="1746"/>
                  </a:lnTo>
                  <a:lnTo>
                    <a:pt x="2334" y="1703"/>
                  </a:lnTo>
                  <a:lnTo>
                    <a:pt x="2473" y="1654"/>
                  </a:lnTo>
                  <a:lnTo>
                    <a:pt x="2540" y="1626"/>
                  </a:lnTo>
                  <a:lnTo>
                    <a:pt x="1746" y="1059"/>
                  </a:lnTo>
                  <a:lnTo>
                    <a:pt x="1794" y="58"/>
                  </a:lnTo>
                  <a:close/>
                </a:path>
              </a:pathLst>
            </a:custGeom>
            <a:solidFill>
              <a:srgbClr val="FFC200"/>
            </a:solidFill>
            <a:ln>
              <a:noFill/>
            </a:ln>
            <a:extLst/>
          </p:spPr>
          <p:txBody>
            <a:bodyPr vert="horz" wrap="square" lIns="91440" tIns="45720" rIns="457200" bIns="45720" numCol="1" anchor="ctr"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04</a:t>
              </a:r>
            </a:p>
          </p:txBody>
        </p:sp>
        <p:sp>
          <p:nvSpPr>
            <p:cNvPr id="9" name="Freeform 1416">
              <a:extLst>
                <a:ext uri="{FF2B5EF4-FFF2-40B4-BE49-F238E27FC236}">
                  <a16:creationId xmlns:a16="http://schemas.microsoft.com/office/drawing/2014/main" xmlns="" id="{65525EE1-1683-3248-B2DC-4592F753227F}"/>
                </a:ext>
              </a:extLst>
            </p:cNvPr>
            <p:cNvSpPr>
              <a:spLocks/>
            </p:cNvSpPr>
            <p:nvPr/>
          </p:nvSpPr>
          <p:spPr bwMode="auto">
            <a:xfrm>
              <a:off x="5462027" y="4116215"/>
              <a:ext cx="1395988" cy="1333272"/>
            </a:xfrm>
            <a:custGeom>
              <a:avLst/>
              <a:gdLst>
                <a:gd name="T0" fmla="*/ 2403 w 2403"/>
                <a:gd name="T1" fmla="*/ 391 h 2298"/>
                <a:gd name="T2" fmla="*/ 1462 w 2403"/>
                <a:gd name="T3" fmla="*/ 659 h 2298"/>
                <a:gd name="T4" fmla="*/ 711 w 2403"/>
                <a:gd name="T5" fmla="*/ 0 h 2298"/>
                <a:gd name="T6" fmla="*/ 688 w 2403"/>
                <a:gd name="T7" fmla="*/ 61 h 2298"/>
                <a:gd name="T8" fmla="*/ 632 w 2403"/>
                <a:gd name="T9" fmla="*/ 176 h 2298"/>
                <a:gd name="T10" fmla="*/ 566 w 2403"/>
                <a:gd name="T11" fmla="*/ 285 h 2298"/>
                <a:gd name="T12" fmla="*/ 491 w 2403"/>
                <a:gd name="T13" fmla="*/ 386 h 2298"/>
                <a:gd name="T14" fmla="*/ 407 w 2403"/>
                <a:gd name="T15" fmla="*/ 480 h 2298"/>
                <a:gd name="T16" fmla="*/ 313 w 2403"/>
                <a:gd name="T17" fmla="*/ 566 h 2298"/>
                <a:gd name="T18" fmla="*/ 212 w 2403"/>
                <a:gd name="T19" fmla="*/ 643 h 2298"/>
                <a:gd name="T20" fmla="*/ 103 w 2403"/>
                <a:gd name="T21" fmla="*/ 710 h 2298"/>
                <a:gd name="T22" fmla="*/ 48 w 2403"/>
                <a:gd name="T23" fmla="*/ 740 h 2298"/>
                <a:gd name="T24" fmla="*/ 0 w 2403"/>
                <a:gd name="T25" fmla="*/ 1726 h 2298"/>
                <a:gd name="T26" fmla="*/ 799 w 2403"/>
                <a:gd name="T27" fmla="*/ 2298 h 2298"/>
                <a:gd name="T28" fmla="*/ 871 w 2403"/>
                <a:gd name="T29" fmla="*/ 2261 h 2298"/>
                <a:gd name="T30" fmla="*/ 1012 w 2403"/>
                <a:gd name="T31" fmla="*/ 2184 h 2298"/>
                <a:gd name="T32" fmla="*/ 1147 w 2403"/>
                <a:gd name="T33" fmla="*/ 2099 h 2298"/>
                <a:gd name="T34" fmla="*/ 1278 w 2403"/>
                <a:gd name="T35" fmla="*/ 2007 h 2298"/>
                <a:gd name="T36" fmla="*/ 1403 w 2403"/>
                <a:gd name="T37" fmla="*/ 1909 h 2298"/>
                <a:gd name="T38" fmla="*/ 1524 w 2403"/>
                <a:gd name="T39" fmla="*/ 1805 h 2298"/>
                <a:gd name="T40" fmla="*/ 1639 w 2403"/>
                <a:gd name="T41" fmla="*/ 1694 h 2298"/>
                <a:gd name="T42" fmla="*/ 1748 w 2403"/>
                <a:gd name="T43" fmla="*/ 1578 h 2298"/>
                <a:gd name="T44" fmla="*/ 1851 w 2403"/>
                <a:gd name="T45" fmla="*/ 1456 h 2298"/>
                <a:gd name="T46" fmla="*/ 1947 w 2403"/>
                <a:gd name="T47" fmla="*/ 1329 h 2298"/>
                <a:gd name="T48" fmla="*/ 2037 w 2403"/>
                <a:gd name="T49" fmla="*/ 1197 h 2298"/>
                <a:gd name="T50" fmla="*/ 2120 w 2403"/>
                <a:gd name="T51" fmla="*/ 1060 h 2298"/>
                <a:gd name="T52" fmla="*/ 2197 w 2403"/>
                <a:gd name="T53" fmla="*/ 919 h 2298"/>
                <a:gd name="T54" fmla="*/ 2265 w 2403"/>
                <a:gd name="T55" fmla="*/ 773 h 2298"/>
                <a:gd name="T56" fmla="*/ 2326 w 2403"/>
                <a:gd name="T57" fmla="*/ 623 h 2298"/>
                <a:gd name="T58" fmla="*/ 2379 w 2403"/>
                <a:gd name="T59" fmla="*/ 470 h 2298"/>
                <a:gd name="T60" fmla="*/ 2403 w 2403"/>
                <a:gd name="T61" fmla="*/ 391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03" h="2298">
                  <a:moveTo>
                    <a:pt x="2403" y="391"/>
                  </a:moveTo>
                  <a:lnTo>
                    <a:pt x="1462" y="659"/>
                  </a:lnTo>
                  <a:lnTo>
                    <a:pt x="711" y="0"/>
                  </a:lnTo>
                  <a:lnTo>
                    <a:pt x="688" y="61"/>
                  </a:lnTo>
                  <a:lnTo>
                    <a:pt x="632" y="176"/>
                  </a:lnTo>
                  <a:lnTo>
                    <a:pt x="566" y="285"/>
                  </a:lnTo>
                  <a:lnTo>
                    <a:pt x="491" y="386"/>
                  </a:lnTo>
                  <a:lnTo>
                    <a:pt x="407" y="480"/>
                  </a:lnTo>
                  <a:lnTo>
                    <a:pt x="313" y="566"/>
                  </a:lnTo>
                  <a:lnTo>
                    <a:pt x="212" y="643"/>
                  </a:lnTo>
                  <a:lnTo>
                    <a:pt x="103" y="710"/>
                  </a:lnTo>
                  <a:lnTo>
                    <a:pt x="48" y="740"/>
                  </a:lnTo>
                  <a:lnTo>
                    <a:pt x="0" y="1726"/>
                  </a:lnTo>
                  <a:lnTo>
                    <a:pt x="799" y="2298"/>
                  </a:lnTo>
                  <a:lnTo>
                    <a:pt x="871" y="2261"/>
                  </a:lnTo>
                  <a:lnTo>
                    <a:pt x="1012" y="2184"/>
                  </a:lnTo>
                  <a:lnTo>
                    <a:pt x="1147" y="2099"/>
                  </a:lnTo>
                  <a:lnTo>
                    <a:pt x="1278" y="2007"/>
                  </a:lnTo>
                  <a:lnTo>
                    <a:pt x="1403" y="1909"/>
                  </a:lnTo>
                  <a:lnTo>
                    <a:pt x="1524" y="1805"/>
                  </a:lnTo>
                  <a:lnTo>
                    <a:pt x="1639" y="1694"/>
                  </a:lnTo>
                  <a:lnTo>
                    <a:pt x="1748" y="1578"/>
                  </a:lnTo>
                  <a:lnTo>
                    <a:pt x="1851" y="1456"/>
                  </a:lnTo>
                  <a:lnTo>
                    <a:pt x="1947" y="1329"/>
                  </a:lnTo>
                  <a:lnTo>
                    <a:pt x="2037" y="1197"/>
                  </a:lnTo>
                  <a:lnTo>
                    <a:pt x="2120" y="1060"/>
                  </a:lnTo>
                  <a:lnTo>
                    <a:pt x="2197" y="919"/>
                  </a:lnTo>
                  <a:lnTo>
                    <a:pt x="2265" y="773"/>
                  </a:lnTo>
                  <a:lnTo>
                    <a:pt x="2326" y="623"/>
                  </a:lnTo>
                  <a:lnTo>
                    <a:pt x="2379" y="470"/>
                  </a:lnTo>
                  <a:lnTo>
                    <a:pt x="2403" y="391"/>
                  </a:lnTo>
                  <a:close/>
                </a:path>
              </a:pathLst>
            </a:custGeom>
            <a:solidFill>
              <a:srgbClr val="FF5A00"/>
            </a:solidFill>
            <a:ln>
              <a:noFill/>
            </a:ln>
            <a:extLst/>
          </p:spPr>
          <p:txBody>
            <a:bodyPr vert="horz" wrap="square" lIns="91440" tIns="45720" rIns="457200" bIns="45720" numCol="1" anchor="ctr"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03</a:t>
              </a:r>
            </a:p>
          </p:txBody>
        </p:sp>
        <p:sp>
          <p:nvSpPr>
            <p:cNvPr id="10" name="Freeform 1417">
              <a:extLst>
                <a:ext uri="{FF2B5EF4-FFF2-40B4-BE49-F238E27FC236}">
                  <a16:creationId xmlns:a16="http://schemas.microsoft.com/office/drawing/2014/main" xmlns="" id="{3776D606-84D8-5E42-B899-6C1D80D2D428}"/>
                </a:ext>
              </a:extLst>
            </p:cNvPr>
            <p:cNvSpPr>
              <a:spLocks/>
            </p:cNvSpPr>
            <p:nvPr/>
          </p:nvSpPr>
          <p:spPr bwMode="auto">
            <a:xfrm>
              <a:off x="3360086" y="2775020"/>
              <a:ext cx="1168356" cy="1395988"/>
            </a:xfrm>
            <a:custGeom>
              <a:avLst/>
              <a:gdLst>
                <a:gd name="T0" fmla="*/ 1737 w 2009"/>
                <a:gd name="T1" fmla="*/ 2034 h 2406"/>
                <a:gd name="T2" fmla="*/ 1732 w 2009"/>
                <a:gd name="T3" fmla="*/ 1968 h 2406"/>
                <a:gd name="T4" fmla="*/ 1730 w 2009"/>
                <a:gd name="T5" fmla="*/ 1901 h 2406"/>
                <a:gd name="T6" fmla="*/ 1732 w 2009"/>
                <a:gd name="T7" fmla="*/ 1844 h 2406"/>
                <a:gd name="T8" fmla="*/ 1741 w 2009"/>
                <a:gd name="T9" fmla="*/ 1730 h 2406"/>
                <a:gd name="T10" fmla="*/ 1760 w 2009"/>
                <a:gd name="T11" fmla="*/ 1619 h 2406"/>
                <a:gd name="T12" fmla="*/ 1787 w 2009"/>
                <a:gd name="T13" fmla="*/ 1513 h 2406"/>
                <a:gd name="T14" fmla="*/ 1824 w 2009"/>
                <a:gd name="T15" fmla="*/ 1409 h 2406"/>
                <a:gd name="T16" fmla="*/ 1868 w 2009"/>
                <a:gd name="T17" fmla="*/ 1310 h 2406"/>
                <a:gd name="T18" fmla="*/ 1918 w 2009"/>
                <a:gd name="T19" fmla="*/ 1215 h 2406"/>
                <a:gd name="T20" fmla="*/ 1978 w 2009"/>
                <a:gd name="T21" fmla="*/ 1126 h 2406"/>
                <a:gd name="T22" fmla="*/ 2009 w 2009"/>
                <a:gd name="T23" fmla="*/ 1083 h 2406"/>
                <a:gd name="T24" fmla="*/ 1622 w 2009"/>
                <a:gd name="T25" fmla="*/ 166 h 2406"/>
                <a:gd name="T26" fmla="*/ 659 w 2009"/>
                <a:gd name="T27" fmla="*/ 0 h 2406"/>
                <a:gd name="T28" fmla="*/ 583 w 2009"/>
                <a:gd name="T29" fmla="*/ 99 h 2406"/>
                <a:gd name="T30" fmla="*/ 445 w 2009"/>
                <a:gd name="T31" fmla="*/ 308 h 2406"/>
                <a:gd name="T32" fmla="*/ 323 w 2009"/>
                <a:gd name="T33" fmla="*/ 528 h 2406"/>
                <a:gd name="T34" fmla="*/ 219 w 2009"/>
                <a:gd name="T35" fmla="*/ 759 h 2406"/>
                <a:gd name="T36" fmla="*/ 135 w 2009"/>
                <a:gd name="T37" fmla="*/ 999 h 2406"/>
                <a:gd name="T38" fmla="*/ 70 w 2009"/>
                <a:gd name="T39" fmla="*/ 1247 h 2406"/>
                <a:gd name="T40" fmla="*/ 25 w 2009"/>
                <a:gd name="T41" fmla="*/ 1504 h 2406"/>
                <a:gd name="T42" fmla="*/ 3 w 2009"/>
                <a:gd name="T43" fmla="*/ 1767 h 2406"/>
                <a:gd name="T44" fmla="*/ 0 w 2009"/>
                <a:gd name="T45" fmla="*/ 1901 h 2406"/>
                <a:gd name="T46" fmla="*/ 3 w 2009"/>
                <a:gd name="T47" fmla="*/ 2030 h 2406"/>
                <a:gd name="T48" fmla="*/ 23 w 2009"/>
                <a:gd name="T49" fmla="*/ 2283 h 2406"/>
                <a:gd name="T50" fmla="*/ 43 w 2009"/>
                <a:gd name="T51" fmla="*/ 2406 h 2406"/>
                <a:gd name="T52" fmla="*/ 767 w 2009"/>
                <a:gd name="T53" fmla="*/ 1762 h 2406"/>
                <a:gd name="T54" fmla="*/ 1737 w 2009"/>
                <a:gd name="T55" fmla="*/ 2034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9" h="2406">
                  <a:moveTo>
                    <a:pt x="1737" y="2034"/>
                  </a:moveTo>
                  <a:lnTo>
                    <a:pt x="1732" y="1968"/>
                  </a:lnTo>
                  <a:lnTo>
                    <a:pt x="1730" y="1901"/>
                  </a:lnTo>
                  <a:lnTo>
                    <a:pt x="1732" y="1844"/>
                  </a:lnTo>
                  <a:lnTo>
                    <a:pt x="1741" y="1730"/>
                  </a:lnTo>
                  <a:lnTo>
                    <a:pt x="1760" y="1619"/>
                  </a:lnTo>
                  <a:lnTo>
                    <a:pt x="1787" y="1513"/>
                  </a:lnTo>
                  <a:lnTo>
                    <a:pt x="1824" y="1409"/>
                  </a:lnTo>
                  <a:lnTo>
                    <a:pt x="1868" y="1310"/>
                  </a:lnTo>
                  <a:lnTo>
                    <a:pt x="1918" y="1215"/>
                  </a:lnTo>
                  <a:lnTo>
                    <a:pt x="1978" y="1126"/>
                  </a:lnTo>
                  <a:lnTo>
                    <a:pt x="2009" y="1083"/>
                  </a:lnTo>
                  <a:lnTo>
                    <a:pt x="1622" y="166"/>
                  </a:lnTo>
                  <a:lnTo>
                    <a:pt x="659" y="0"/>
                  </a:lnTo>
                  <a:lnTo>
                    <a:pt x="583" y="99"/>
                  </a:lnTo>
                  <a:lnTo>
                    <a:pt x="445" y="308"/>
                  </a:lnTo>
                  <a:lnTo>
                    <a:pt x="323" y="528"/>
                  </a:lnTo>
                  <a:lnTo>
                    <a:pt x="219" y="759"/>
                  </a:lnTo>
                  <a:lnTo>
                    <a:pt x="135" y="999"/>
                  </a:lnTo>
                  <a:lnTo>
                    <a:pt x="70" y="1247"/>
                  </a:lnTo>
                  <a:lnTo>
                    <a:pt x="25" y="1504"/>
                  </a:lnTo>
                  <a:lnTo>
                    <a:pt x="3" y="1767"/>
                  </a:lnTo>
                  <a:lnTo>
                    <a:pt x="0" y="1901"/>
                  </a:lnTo>
                  <a:lnTo>
                    <a:pt x="3" y="2030"/>
                  </a:lnTo>
                  <a:lnTo>
                    <a:pt x="23" y="2283"/>
                  </a:lnTo>
                  <a:lnTo>
                    <a:pt x="43" y="2406"/>
                  </a:lnTo>
                  <a:lnTo>
                    <a:pt x="767" y="1762"/>
                  </a:lnTo>
                  <a:lnTo>
                    <a:pt x="1737" y="2034"/>
                  </a:lnTo>
                  <a:close/>
                </a:path>
              </a:pathLst>
            </a:custGeom>
            <a:solidFill>
              <a:srgbClr val="46AAE1"/>
            </a:solidFill>
            <a:ln>
              <a:noFill/>
            </a:ln>
            <a:extLst/>
          </p:spPr>
          <p:txBody>
            <a:bodyPr vert="horz" wrap="square" lIns="91440" tIns="45720" rIns="91440" bIns="182880" numCol="1" anchor="ctr"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06</a:t>
              </a:r>
            </a:p>
          </p:txBody>
        </p:sp>
        <p:sp>
          <p:nvSpPr>
            <p:cNvPr id="11" name="Freeform 1418">
              <a:extLst>
                <a:ext uri="{FF2B5EF4-FFF2-40B4-BE49-F238E27FC236}">
                  <a16:creationId xmlns:a16="http://schemas.microsoft.com/office/drawing/2014/main" xmlns="" id="{CA629953-37E4-CA48-AA0C-11285FFE5D6D}"/>
                </a:ext>
              </a:extLst>
            </p:cNvPr>
            <p:cNvSpPr>
              <a:spLocks/>
            </p:cNvSpPr>
            <p:nvPr/>
          </p:nvSpPr>
          <p:spPr bwMode="auto">
            <a:xfrm>
              <a:off x="3817673" y="2092125"/>
              <a:ext cx="1588777" cy="1228748"/>
            </a:xfrm>
            <a:custGeom>
              <a:avLst/>
              <a:gdLst>
                <a:gd name="T0" fmla="*/ 1348 w 2736"/>
                <a:gd name="T1" fmla="*/ 2113 h 2113"/>
                <a:gd name="T2" fmla="*/ 1393 w 2736"/>
                <a:gd name="T3" fmla="*/ 2070 h 2113"/>
                <a:gd name="T4" fmla="*/ 1490 w 2736"/>
                <a:gd name="T5" fmla="*/ 1993 h 2113"/>
                <a:gd name="T6" fmla="*/ 1594 w 2736"/>
                <a:gd name="T7" fmla="*/ 1923 h 2113"/>
                <a:gd name="T8" fmla="*/ 1703 w 2736"/>
                <a:gd name="T9" fmla="*/ 1863 h 2113"/>
                <a:gd name="T10" fmla="*/ 1820 w 2736"/>
                <a:gd name="T11" fmla="*/ 1814 h 2113"/>
                <a:gd name="T12" fmla="*/ 1941 w 2736"/>
                <a:gd name="T13" fmla="*/ 1776 h 2113"/>
                <a:gd name="T14" fmla="*/ 2067 w 2736"/>
                <a:gd name="T15" fmla="*/ 1749 h 2113"/>
                <a:gd name="T16" fmla="*/ 2197 w 2736"/>
                <a:gd name="T17" fmla="*/ 1733 h 2113"/>
                <a:gd name="T18" fmla="*/ 2263 w 2736"/>
                <a:gd name="T19" fmla="*/ 1731 h 2113"/>
                <a:gd name="T20" fmla="*/ 2736 w 2736"/>
                <a:gd name="T21" fmla="*/ 860 h 2113"/>
                <a:gd name="T22" fmla="*/ 2264 w 2736"/>
                <a:gd name="T23" fmla="*/ 0 h 2113"/>
                <a:gd name="T24" fmla="*/ 2180 w 2736"/>
                <a:gd name="T25" fmla="*/ 2 h 2113"/>
                <a:gd name="T26" fmla="*/ 2014 w 2736"/>
                <a:gd name="T27" fmla="*/ 12 h 2113"/>
                <a:gd name="T28" fmla="*/ 1851 w 2736"/>
                <a:gd name="T29" fmla="*/ 32 h 2113"/>
                <a:gd name="T30" fmla="*/ 1689 w 2736"/>
                <a:gd name="T31" fmla="*/ 59 h 2113"/>
                <a:gd name="T32" fmla="*/ 1531 w 2736"/>
                <a:gd name="T33" fmla="*/ 94 h 2113"/>
                <a:gd name="T34" fmla="*/ 1376 w 2736"/>
                <a:gd name="T35" fmla="*/ 138 h 2113"/>
                <a:gd name="T36" fmla="*/ 1225 w 2736"/>
                <a:gd name="T37" fmla="*/ 190 h 2113"/>
                <a:gd name="T38" fmla="*/ 1077 w 2736"/>
                <a:gd name="T39" fmla="*/ 248 h 2113"/>
                <a:gd name="T40" fmla="*/ 932 w 2736"/>
                <a:gd name="T41" fmla="*/ 314 h 2113"/>
                <a:gd name="T42" fmla="*/ 792 w 2736"/>
                <a:gd name="T43" fmla="*/ 388 h 2113"/>
                <a:gd name="T44" fmla="*/ 657 w 2736"/>
                <a:gd name="T45" fmla="*/ 468 h 2113"/>
                <a:gd name="T46" fmla="*/ 526 w 2736"/>
                <a:gd name="T47" fmla="*/ 555 h 2113"/>
                <a:gd name="T48" fmla="*/ 399 w 2736"/>
                <a:gd name="T49" fmla="*/ 649 h 2113"/>
                <a:gd name="T50" fmla="*/ 279 w 2736"/>
                <a:gd name="T51" fmla="*/ 747 h 2113"/>
                <a:gd name="T52" fmla="*/ 163 w 2736"/>
                <a:gd name="T53" fmla="*/ 853 h 2113"/>
                <a:gd name="T54" fmla="*/ 52 w 2736"/>
                <a:gd name="T55" fmla="*/ 964 h 2113"/>
                <a:gd name="T56" fmla="*/ 0 w 2736"/>
                <a:gd name="T57" fmla="*/ 1022 h 2113"/>
                <a:gd name="T58" fmla="*/ 956 w 2736"/>
                <a:gd name="T59" fmla="*/ 1188 h 2113"/>
                <a:gd name="T60" fmla="*/ 1348 w 2736"/>
                <a:gd name="T61" fmla="*/ 2113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36" h="2113">
                  <a:moveTo>
                    <a:pt x="1348" y="2113"/>
                  </a:moveTo>
                  <a:lnTo>
                    <a:pt x="1393" y="2070"/>
                  </a:lnTo>
                  <a:lnTo>
                    <a:pt x="1490" y="1993"/>
                  </a:lnTo>
                  <a:lnTo>
                    <a:pt x="1594" y="1923"/>
                  </a:lnTo>
                  <a:lnTo>
                    <a:pt x="1703" y="1863"/>
                  </a:lnTo>
                  <a:lnTo>
                    <a:pt x="1820" y="1814"/>
                  </a:lnTo>
                  <a:lnTo>
                    <a:pt x="1941" y="1776"/>
                  </a:lnTo>
                  <a:lnTo>
                    <a:pt x="2067" y="1749"/>
                  </a:lnTo>
                  <a:lnTo>
                    <a:pt x="2197" y="1733"/>
                  </a:lnTo>
                  <a:lnTo>
                    <a:pt x="2263" y="1731"/>
                  </a:lnTo>
                  <a:lnTo>
                    <a:pt x="2736" y="860"/>
                  </a:lnTo>
                  <a:lnTo>
                    <a:pt x="2264" y="0"/>
                  </a:lnTo>
                  <a:lnTo>
                    <a:pt x="2180" y="2"/>
                  </a:lnTo>
                  <a:lnTo>
                    <a:pt x="2014" y="12"/>
                  </a:lnTo>
                  <a:lnTo>
                    <a:pt x="1851" y="32"/>
                  </a:lnTo>
                  <a:lnTo>
                    <a:pt x="1689" y="59"/>
                  </a:lnTo>
                  <a:lnTo>
                    <a:pt x="1531" y="94"/>
                  </a:lnTo>
                  <a:lnTo>
                    <a:pt x="1376" y="138"/>
                  </a:lnTo>
                  <a:lnTo>
                    <a:pt x="1225" y="190"/>
                  </a:lnTo>
                  <a:lnTo>
                    <a:pt x="1077" y="248"/>
                  </a:lnTo>
                  <a:lnTo>
                    <a:pt x="932" y="314"/>
                  </a:lnTo>
                  <a:lnTo>
                    <a:pt x="792" y="388"/>
                  </a:lnTo>
                  <a:lnTo>
                    <a:pt x="657" y="468"/>
                  </a:lnTo>
                  <a:lnTo>
                    <a:pt x="526" y="555"/>
                  </a:lnTo>
                  <a:lnTo>
                    <a:pt x="399" y="649"/>
                  </a:lnTo>
                  <a:lnTo>
                    <a:pt x="279" y="747"/>
                  </a:lnTo>
                  <a:lnTo>
                    <a:pt x="163" y="853"/>
                  </a:lnTo>
                  <a:lnTo>
                    <a:pt x="52" y="964"/>
                  </a:lnTo>
                  <a:lnTo>
                    <a:pt x="0" y="1022"/>
                  </a:lnTo>
                  <a:lnTo>
                    <a:pt x="956" y="1188"/>
                  </a:lnTo>
                  <a:lnTo>
                    <a:pt x="1348" y="2113"/>
                  </a:lnTo>
                  <a:close/>
                </a:path>
              </a:pathLst>
            </a:custGeom>
            <a:solidFill>
              <a:srgbClr val="00BA54"/>
            </a:solidFill>
            <a:ln>
              <a:noFill/>
            </a:ln>
            <a:extLst/>
          </p:spPr>
          <p:txBody>
            <a:bodyPr vert="horz" wrap="square" lIns="457200" tIns="45720" rIns="91440" bIns="45720" numCol="1" anchor="ctr" anchorCtr="0" compatLnSpc="1">
              <a:prstTxWarp prst="textNoShape">
                <a:avLst/>
              </a:prstTxWarp>
            </a:bodyPr>
            <a:lstStyle/>
            <a:p>
              <a:pPr algn="ctr"/>
              <a:r>
                <a:rPr lang="en-US" sz="2400" dirty="0">
                  <a:solidFill>
                    <a:schemeClr val="bg1"/>
                  </a:solidFill>
                  <a:latin typeface="Gill Sans Light" panose="020B0302020104020203" pitchFamily="34" charset="-79"/>
                  <a:cs typeface="Gill Sans Light" panose="020B0302020104020203" pitchFamily="34" charset="-79"/>
                </a:rPr>
                <a:t>07</a:t>
              </a:r>
            </a:p>
          </p:txBody>
        </p:sp>
        <p:sp>
          <p:nvSpPr>
            <p:cNvPr id="12" name="Teardrop 11">
              <a:extLst>
                <a:ext uri="{FF2B5EF4-FFF2-40B4-BE49-F238E27FC236}">
                  <a16:creationId xmlns:a16="http://schemas.microsoft.com/office/drawing/2014/main" xmlns="" id="{9D1D99ED-1C2E-9E4C-8FFB-DFE70DDC1DD3}"/>
                </a:ext>
              </a:extLst>
            </p:cNvPr>
            <p:cNvSpPr/>
            <p:nvPr/>
          </p:nvSpPr>
          <p:spPr bwMode="auto">
            <a:xfrm rot="8100000">
              <a:off x="4174276" y="1621522"/>
              <a:ext cx="258245" cy="258313"/>
            </a:xfrm>
            <a:prstGeom prst="teardrop">
              <a:avLst/>
            </a:prstGeom>
            <a:solidFill>
              <a:srgbClr val="00B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13" name="TextBox 12">
              <a:extLst>
                <a:ext uri="{FF2B5EF4-FFF2-40B4-BE49-F238E27FC236}">
                  <a16:creationId xmlns:a16="http://schemas.microsoft.com/office/drawing/2014/main" xmlns="" id="{CD6729DA-F82C-9944-94B1-B98F746C5601}"/>
                </a:ext>
              </a:extLst>
            </p:cNvPr>
            <p:cNvSpPr txBox="1"/>
            <p:nvPr/>
          </p:nvSpPr>
          <p:spPr>
            <a:xfrm>
              <a:off x="2539315" y="1468012"/>
              <a:ext cx="1506280" cy="478932"/>
            </a:xfrm>
            <a:prstGeom prst="rect">
              <a:avLst/>
            </a:prstGeom>
            <a:noFill/>
          </p:spPr>
          <p:txBody>
            <a:bodyPr wrap="none" lIns="0" rtlCol="0" anchor="ctr">
              <a:spAutoFit/>
            </a:bodyPr>
            <a:lstStyle/>
            <a:p>
              <a:r>
                <a:rPr lang="en-US" sz="2200" dirty="0">
                  <a:solidFill>
                    <a:srgbClr val="00BA54"/>
                  </a:solidFill>
                  <a:latin typeface="Gill Sans Light" panose="020B0302020104020203" pitchFamily="34" charset="-79"/>
                  <a:cs typeface="Gill Sans Light" panose="020B0302020104020203" pitchFamily="34" charset="-79"/>
                </a:rPr>
                <a:t>Monitoring</a:t>
              </a:r>
            </a:p>
          </p:txBody>
        </p:sp>
        <p:sp>
          <p:nvSpPr>
            <p:cNvPr id="14" name="TextBox 13">
              <a:extLst>
                <a:ext uri="{FF2B5EF4-FFF2-40B4-BE49-F238E27FC236}">
                  <a16:creationId xmlns:a16="http://schemas.microsoft.com/office/drawing/2014/main" xmlns="" id="{2F7D69BA-8435-1444-AA2D-9B186C11061F}"/>
                </a:ext>
              </a:extLst>
            </p:cNvPr>
            <p:cNvSpPr txBox="1"/>
            <p:nvPr/>
          </p:nvSpPr>
          <p:spPr>
            <a:xfrm>
              <a:off x="991597" y="2847221"/>
              <a:ext cx="1816419" cy="478932"/>
            </a:xfrm>
            <a:prstGeom prst="rect">
              <a:avLst/>
            </a:prstGeom>
            <a:noFill/>
          </p:spPr>
          <p:txBody>
            <a:bodyPr wrap="none" lIns="0" rtlCol="0" anchor="ctr">
              <a:spAutoFit/>
            </a:bodyPr>
            <a:lstStyle/>
            <a:p>
              <a:r>
                <a:rPr lang="en-US" sz="2200" dirty="0">
                  <a:solidFill>
                    <a:srgbClr val="46AAE1"/>
                  </a:solidFill>
                  <a:latin typeface="Gill Sans Light" panose="020B0302020104020203" pitchFamily="34" charset="-79"/>
                  <a:cs typeface="Gill Sans Light" panose="020B0302020104020203" pitchFamily="34" charset="-79"/>
                </a:rPr>
                <a:t>Accreditation</a:t>
              </a:r>
            </a:p>
          </p:txBody>
        </p:sp>
        <p:sp>
          <p:nvSpPr>
            <p:cNvPr id="15" name="TextBox 14">
              <a:extLst>
                <a:ext uri="{FF2B5EF4-FFF2-40B4-BE49-F238E27FC236}">
                  <a16:creationId xmlns:a16="http://schemas.microsoft.com/office/drawing/2014/main" xmlns="" id="{21F7190E-48D9-0F47-905C-25A4945505FE}"/>
                </a:ext>
              </a:extLst>
            </p:cNvPr>
            <p:cNvSpPr txBox="1"/>
            <p:nvPr/>
          </p:nvSpPr>
          <p:spPr>
            <a:xfrm>
              <a:off x="1075590" y="4576521"/>
              <a:ext cx="1677782" cy="478932"/>
            </a:xfrm>
            <a:prstGeom prst="rect">
              <a:avLst/>
            </a:prstGeom>
            <a:noFill/>
          </p:spPr>
          <p:txBody>
            <a:bodyPr wrap="none" lIns="0" rtlCol="0" anchor="ctr">
              <a:spAutoFit/>
            </a:bodyPr>
            <a:lstStyle/>
            <a:p>
              <a:r>
                <a:rPr lang="en-US" sz="2200" dirty="0">
                  <a:solidFill>
                    <a:srgbClr val="A30066"/>
                  </a:solidFill>
                  <a:latin typeface="Gill Sans Light" panose="020B0302020104020203" pitchFamily="34" charset="-79"/>
                  <a:cs typeface="Gill Sans Light" panose="020B0302020104020203" pitchFamily="34" charset="-79"/>
                </a:rPr>
                <a:t>Final Report</a:t>
              </a:r>
            </a:p>
          </p:txBody>
        </p:sp>
        <p:sp>
          <p:nvSpPr>
            <p:cNvPr id="16" name="Teardrop 15">
              <a:extLst>
                <a:ext uri="{FF2B5EF4-FFF2-40B4-BE49-F238E27FC236}">
                  <a16:creationId xmlns:a16="http://schemas.microsoft.com/office/drawing/2014/main" xmlns="" id="{F55D701E-86DD-3F4E-A277-27A3DFE8D779}"/>
                </a:ext>
              </a:extLst>
            </p:cNvPr>
            <p:cNvSpPr/>
            <p:nvPr/>
          </p:nvSpPr>
          <p:spPr bwMode="auto">
            <a:xfrm rot="8100000">
              <a:off x="2837676" y="2927026"/>
              <a:ext cx="258245" cy="258313"/>
            </a:xfrm>
            <a:prstGeom prst="teardrop">
              <a:avLst/>
            </a:prstGeom>
            <a:solidFill>
              <a:srgbClr val="46AA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17" name="Teardrop 16">
              <a:extLst>
                <a:ext uri="{FF2B5EF4-FFF2-40B4-BE49-F238E27FC236}">
                  <a16:creationId xmlns:a16="http://schemas.microsoft.com/office/drawing/2014/main" xmlns="" id="{F5BC5479-6466-9C45-80BE-BFF5D347684E}"/>
                </a:ext>
              </a:extLst>
            </p:cNvPr>
            <p:cNvSpPr/>
            <p:nvPr/>
          </p:nvSpPr>
          <p:spPr bwMode="auto">
            <a:xfrm rot="8100000">
              <a:off x="3048332" y="4666572"/>
              <a:ext cx="258245" cy="258313"/>
            </a:xfrm>
            <a:prstGeom prst="teardrop">
              <a:avLst/>
            </a:prstGeom>
            <a:solidFill>
              <a:srgbClr val="A3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18" name="TextBox 17">
              <a:extLst>
                <a:ext uri="{FF2B5EF4-FFF2-40B4-BE49-F238E27FC236}">
                  <a16:creationId xmlns:a16="http://schemas.microsoft.com/office/drawing/2014/main" xmlns="" id="{ECC4CC3C-DDBB-AF46-B1AE-E0F34C53FFE0}"/>
                </a:ext>
              </a:extLst>
            </p:cNvPr>
            <p:cNvSpPr txBox="1"/>
            <p:nvPr/>
          </p:nvSpPr>
          <p:spPr>
            <a:xfrm>
              <a:off x="4721231" y="5939604"/>
              <a:ext cx="1148993" cy="478932"/>
            </a:xfrm>
            <a:prstGeom prst="rect">
              <a:avLst/>
            </a:prstGeom>
            <a:noFill/>
          </p:spPr>
          <p:txBody>
            <a:bodyPr wrap="none" lIns="0" rtlCol="0" anchor="ctr">
              <a:spAutoFit/>
            </a:bodyPr>
            <a:lstStyle/>
            <a:p>
              <a:r>
                <a:rPr lang="en-US" sz="2200" dirty="0">
                  <a:solidFill>
                    <a:srgbClr val="FFC200"/>
                  </a:solidFill>
                  <a:latin typeface="Gill Sans Light" panose="020B0302020104020203" pitchFamily="34" charset="-79"/>
                  <a:cs typeface="Gill Sans Light" panose="020B0302020104020203" pitchFamily="34" charset="-79"/>
                </a:rPr>
                <a:t>Site</a:t>
              </a:r>
              <a:r>
                <a:rPr lang="en-US" sz="2200" dirty="0">
                  <a:solidFill>
                    <a:srgbClr val="1AA8FE"/>
                  </a:solidFill>
                  <a:latin typeface="Gill Sans Light" panose="020B0302020104020203" pitchFamily="34" charset="-79"/>
                  <a:cs typeface="Gill Sans Light" panose="020B0302020104020203" pitchFamily="34" charset="-79"/>
                </a:rPr>
                <a:t> </a:t>
              </a:r>
              <a:r>
                <a:rPr lang="en-US" sz="2200" dirty="0">
                  <a:solidFill>
                    <a:srgbClr val="FFC200"/>
                  </a:solidFill>
                  <a:latin typeface="Gill Sans Light" panose="020B0302020104020203" pitchFamily="34" charset="-79"/>
                  <a:cs typeface="Gill Sans Light" panose="020B0302020104020203" pitchFamily="34" charset="-79"/>
                </a:rPr>
                <a:t>Visit</a:t>
              </a:r>
            </a:p>
          </p:txBody>
        </p:sp>
        <p:sp>
          <p:nvSpPr>
            <p:cNvPr id="19" name="Teardrop 18">
              <a:extLst>
                <a:ext uri="{FF2B5EF4-FFF2-40B4-BE49-F238E27FC236}">
                  <a16:creationId xmlns:a16="http://schemas.microsoft.com/office/drawing/2014/main" xmlns="" id="{BACFA290-CB5B-904F-8EF6-6F687157667A}"/>
                </a:ext>
              </a:extLst>
            </p:cNvPr>
            <p:cNvSpPr/>
            <p:nvPr/>
          </p:nvSpPr>
          <p:spPr bwMode="auto">
            <a:xfrm rot="8100000">
              <a:off x="4320917" y="6000240"/>
              <a:ext cx="258245" cy="258313"/>
            </a:xfrm>
            <a:prstGeom prst="teardrop">
              <a:avLst/>
            </a:prstGeom>
            <a:solidFill>
              <a:srgbClr val="FFC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20" name="Teardrop 19">
              <a:extLst>
                <a:ext uri="{FF2B5EF4-FFF2-40B4-BE49-F238E27FC236}">
                  <a16:creationId xmlns:a16="http://schemas.microsoft.com/office/drawing/2014/main" xmlns="" id="{A93E9F70-D879-9A4E-AC07-555868C7F451}"/>
                </a:ext>
              </a:extLst>
            </p:cNvPr>
            <p:cNvSpPr/>
            <p:nvPr/>
          </p:nvSpPr>
          <p:spPr bwMode="auto">
            <a:xfrm rot="8100000">
              <a:off x="6160353" y="1726647"/>
              <a:ext cx="258245" cy="258313"/>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21" name="TextBox 20">
              <a:extLst>
                <a:ext uri="{FF2B5EF4-FFF2-40B4-BE49-F238E27FC236}">
                  <a16:creationId xmlns:a16="http://schemas.microsoft.com/office/drawing/2014/main" xmlns="" id="{0A5DB2DA-60F3-5546-939D-2E28DB80DA9E}"/>
                </a:ext>
              </a:extLst>
            </p:cNvPr>
            <p:cNvSpPr txBox="1"/>
            <p:nvPr/>
          </p:nvSpPr>
          <p:spPr>
            <a:xfrm>
              <a:off x="6547279" y="1635886"/>
              <a:ext cx="2120710" cy="478932"/>
            </a:xfrm>
            <a:prstGeom prst="rect">
              <a:avLst/>
            </a:prstGeom>
            <a:noFill/>
          </p:spPr>
          <p:txBody>
            <a:bodyPr wrap="none" lIns="0" rtlCol="0" anchor="ctr">
              <a:spAutoFit/>
            </a:bodyPr>
            <a:lstStyle/>
            <a:p>
              <a:r>
                <a:rPr lang="en-US" sz="2200" dirty="0">
                  <a:solidFill>
                    <a:srgbClr val="C00000"/>
                  </a:solidFill>
                  <a:latin typeface="Gill Sans Light" panose="020B0302020104020203" pitchFamily="34" charset="-79"/>
                  <a:cs typeface="Gill Sans Light" panose="020B0302020104020203" pitchFamily="34" charset="-79"/>
                </a:rPr>
                <a:t>Self Assessment</a:t>
              </a:r>
            </a:p>
          </p:txBody>
        </p:sp>
        <p:sp>
          <p:nvSpPr>
            <p:cNvPr id="22" name="TextBox 21">
              <a:extLst>
                <a:ext uri="{FF2B5EF4-FFF2-40B4-BE49-F238E27FC236}">
                  <a16:creationId xmlns:a16="http://schemas.microsoft.com/office/drawing/2014/main" xmlns="" id="{B3B4625D-E51E-BD44-B968-976991F561D4}"/>
                </a:ext>
              </a:extLst>
            </p:cNvPr>
            <p:cNvSpPr txBox="1"/>
            <p:nvPr/>
          </p:nvSpPr>
          <p:spPr>
            <a:xfrm>
              <a:off x="7769664" y="3275065"/>
              <a:ext cx="1471787" cy="478932"/>
            </a:xfrm>
            <a:prstGeom prst="rect">
              <a:avLst/>
            </a:prstGeom>
            <a:noFill/>
          </p:spPr>
          <p:txBody>
            <a:bodyPr wrap="none" lIns="0" rtlCol="0" anchor="ctr">
              <a:spAutoFit/>
            </a:bodyPr>
            <a:lstStyle/>
            <a:p>
              <a:r>
                <a:rPr lang="en-US" sz="2200" dirty="0">
                  <a:solidFill>
                    <a:srgbClr val="FF0000"/>
                  </a:solidFill>
                  <a:latin typeface="Gill Sans Light" panose="020B0302020104020203" pitchFamily="34" charset="-79"/>
                  <a:cs typeface="Gill Sans Light" panose="020B0302020104020203" pitchFamily="34" charset="-79"/>
                </a:rPr>
                <a:t>Workshop</a:t>
              </a:r>
            </a:p>
          </p:txBody>
        </p:sp>
        <p:sp>
          <p:nvSpPr>
            <p:cNvPr id="23" name="TextBox 22">
              <a:extLst>
                <a:ext uri="{FF2B5EF4-FFF2-40B4-BE49-F238E27FC236}">
                  <a16:creationId xmlns:a16="http://schemas.microsoft.com/office/drawing/2014/main" xmlns="" id="{4BA5C811-4984-5445-B492-9E76D2CFCD7C}"/>
                </a:ext>
              </a:extLst>
            </p:cNvPr>
            <p:cNvSpPr txBox="1"/>
            <p:nvPr/>
          </p:nvSpPr>
          <p:spPr>
            <a:xfrm>
              <a:off x="7151371" y="4858080"/>
              <a:ext cx="2256830" cy="478932"/>
            </a:xfrm>
            <a:prstGeom prst="rect">
              <a:avLst/>
            </a:prstGeom>
            <a:noFill/>
          </p:spPr>
          <p:txBody>
            <a:bodyPr wrap="none" lIns="0" rtlCol="0" anchor="ctr">
              <a:spAutoFit/>
            </a:bodyPr>
            <a:lstStyle/>
            <a:p>
              <a:r>
                <a:rPr lang="en-US" sz="2200" dirty="0">
                  <a:solidFill>
                    <a:srgbClr val="FF5A00"/>
                  </a:solidFill>
                  <a:latin typeface="Gill Sans Light" panose="020B0302020104020203" pitchFamily="34" charset="-79"/>
                  <a:cs typeface="Gill Sans Light" panose="020B0302020104020203" pitchFamily="34" charset="-79"/>
                </a:rPr>
                <a:t>Evidence Review</a:t>
              </a:r>
            </a:p>
          </p:txBody>
        </p:sp>
        <p:sp>
          <p:nvSpPr>
            <p:cNvPr id="24" name="Teardrop 23">
              <a:extLst>
                <a:ext uri="{FF2B5EF4-FFF2-40B4-BE49-F238E27FC236}">
                  <a16:creationId xmlns:a16="http://schemas.microsoft.com/office/drawing/2014/main" xmlns="" id="{F83FE14A-E87F-8946-BF8D-C3B369E3C762}"/>
                </a:ext>
              </a:extLst>
            </p:cNvPr>
            <p:cNvSpPr/>
            <p:nvPr/>
          </p:nvSpPr>
          <p:spPr bwMode="auto">
            <a:xfrm rot="8100000">
              <a:off x="7407624" y="3373097"/>
              <a:ext cx="258245" cy="258313"/>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25" name="Teardrop 24">
              <a:extLst>
                <a:ext uri="{FF2B5EF4-FFF2-40B4-BE49-F238E27FC236}">
                  <a16:creationId xmlns:a16="http://schemas.microsoft.com/office/drawing/2014/main" xmlns="" id="{ECDE0794-9AEE-8D4C-B703-622A97AE637D}"/>
                </a:ext>
              </a:extLst>
            </p:cNvPr>
            <p:cNvSpPr/>
            <p:nvPr/>
          </p:nvSpPr>
          <p:spPr bwMode="auto">
            <a:xfrm rot="8100000">
              <a:off x="6782229" y="4926567"/>
              <a:ext cx="258245" cy="258313"/>
            </a:xfrm>
            <a:prstGeom prst="teardrop">
              <a:avLst/>
            </a:prstGeom>
            <a:solidFill>
              <a:srgbClr val="FF5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grpSp>
    </p:spTree>
    <p:extLst>
      <p:ext uri="{BB962C8B-B14F-4D97-AF65-F5344CB8AC3E}">
        <p14:creationId xmlns:p14="http://schemas.microsoft.com/office/powerpoint/2010/main" val="89672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954C2F8-265B-9A45-B81F-5CFC9B55664E}"/>
              </a:ext>
            </a:extLst>
          </p:cNvPr>
          <p:cNvGraphicFramePr>
            <a:graphicFrameLocks noGrp="1"/>
          </p:cNvGraphicFramePr>
          <p:nvPr>
            <p:extLst>
              <p:ext uri="{D42A27DB-BD31-4B8C-83A1-F6EECF244321}">
                <p14:modId xmlns:p14="http://schemas.microsoft.com/office/powerpoint/2010/main" val="4104240337"/>
              </p:ext>
            </p:extLst>
          </p:nvPr>
        </p:nvGraphicFramePr>
        <p:xfrm>
          <a:off x="772858" y="3819729"/>
          <a:ext cx="10604712" cy="370840"/>
        </p:xfrm>
        <a:graphic>
          <a:graphicData uri="http://schemas.openxmlformats.org/drawingml/2006/table">
            <a:tbl>
              <a:tblPr firstRow="1" bandRow="1">
                <a:tableStyleId>{5C22544A-7EE6-4342-B048-85BDC9FD1C3A}</a:tableStyleId>
              </a:tblPr>
              <a:tblGrid>
                <a:gridCol w="883726">
                  <a:extLst>
                    <a:ext uri="{9D8B030D-6E8A-4147-A177-3AD203B41FA5}">
                      <a16:colId xmlns:a16="http://schemas.microsoft.com/office/drawing/2014/main" xmlns="" val="609805040"/>
                    </a:ext>
                  </a:extLst>
                </a:gridCol>
                <a:gridCol w="883726">
                  <a:extLst>
                    <a:ext uri="{9D8B030D-6E8A-4147-A177-3AD203B41FA5}">
                      <a16:colId xmlns:a16="http://schemas.microsoft.com/office/drawing/2014/main" xmlns="" val="2636759494"/>
                    </a:ext>
                  </a:extLst>
                </a:gridCol>
                <a:gridCol w="883726">
                  <a:extLst>
                    <a:ext uri="{9D8B030D-6E8A-4147-A177-3AD203B41FA5}">
                      <a16:colId xmlns:a16="http://schemas.microsoft.com/office/drawing/2014/main" xmlns="" val="1005915994"/>
                    </a:ext>
                  </a:extLst>
                </a:gridCol>
                <a:gridCol w="883726">
                  <a:extLst>
                    <a:ext uri="{9D8B030D-6E8A-4147-A177-3AD203B41FA5}">
                      <a16:colId xmlns:a16="http://schemas.microsoft.com/office/drawing/2014/main" xmlns="" val="1898683103"/>
                    </a:ext>
                  </a:extLst>
                </a:gridCol>
                <a:gridCol w="883726">
                  <a:extLst>
                    <a:ext uri="{9D8B030D-6E8A-4147-A177-3AD203B41FA5}">
                      <a16:colId xmlns:a16="http://schemas.microsoft.com/office/drawing/2014/main" xmlns="" val="851607874"/>
                    </a:ext>
                  </a:extLst>
                </a:gridCol>
                <a:gridCol w="883726">
                  <a:extLst>
                    <a:ext uri="{9D8B030D-6E8A-4147-A177-3AD203B41FA5}">
                      <a16:colId xmlns:a16="http://schemas.microsoft.com/office/drawing/2014/main" xmlns="" val="445022189"/>
                    </a:ext>
                  </a:extLst>
                </a:gridCol>
                <a:gridCol w="883726">
                  <a:extLst>
                    <a:ext uri="{9D8B030D-6E8A-4147-A177-3AD203B41FA5}">
                      <a16:colId xmlns:a16="http://schemas.microsoft.com/office/drawing/2014/main" xmlns="" val="2658651999"/>
                    </a:ext>
                  </a:extLst>
                </a:gridCol>
                <a:gridCol w="883726">
                  <a:extLst>
                    <a:ext uri="{9D8B030D-6E8A-4147-A177-3AD203B41FA5}">
                      <a16:colId xmlns:a16="http://schemas.microsoft.com/office/drawing/2014/main" xmlns="" val="2657325552"/>
                    </a:ext>
                  </a:extLst>
                </a:gridCol>
                <a:gridCol w="883726">
                  <a:extLst>
                    <a:ext uri="{9D8B030D-6E8A-4147-A177-3AD203B41FA5}">
                      <a16:colId xmlns:a16="http://schemas.microsoft.com/office/drawing/2014/main" xmlns="" val="4135045962"/>
                    </a:ext>
                  </a:extLst>
                </a:gridCol>
                <a:gridCol w="883726">
                  <a:extLst>
                    <a:ext uri="{9D8B030D-6E8A-4147-A177-3AD203B41FA5}">
                      <a16:colId xmlns:a16="http://schemas.microsoft.com/office/drawing/2014/main" xmlns="" val="1000674370"/>
                    </a:ext>
                  </a:extLst>
                </a:gridCol>
                <a:gridCol w="883726">
                  <a:extLst>
                    <a:ext uri="{9D8B030D-6E8A-4147-A177-3AD203B41FA5}">
                      <a16:colId xmlns:a16="http://schemas.microsoft.com/office/drawing/2014/main" xmlns="" val="2034048853"/>
                    </a:ext>
                  </a:extLst>
                </a:gridCol>
                <a:gridCol w="883726">
                  <a:extLst>
                    <a:ext uri="{9D8B030D-6E8A-4147-A177-3AD203B41FA5}">
                      <a16:colId xmlns:a16="http://schemas.microsoft.com/office/drawing/2014/main" xmlns="" val="2704109043"/>
                    </a:ext>
                  </a:extLst>
                </a:gridCol>
              </a:tblGrid>
              <a:tr h="370840">
                <a:tc>
                  <a:txBody>
                    <a:bodyPr/>
                    <a:lstStyle/>
                    <a:p>
                      <a:pPr algn="ctr"/>
                      <a:r>
                        <a:rPr lang="en-US" b="1" i="0" dirty="0">
                          <a:latin typeface="Gill Sans Light" panose="020B0302020104020203" pitchFamily="34" charset="-79"/>
                          <a:cs typeface="Gill Sans Light" panose="020B0302020104020203" pitchFamily="34" charset="-79"/>
                        </a:rPr>
                        <a:t>1</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2</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3</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4</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5</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6</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7</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8</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9</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10</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11</a:t>
                      </a:r>
                    </a:p>
                  </a:txBody>
                  <a:tcPr>
                    <a:solidFill>
                      <a:srgbClr val="A4C152"/>
                    </a:solidFill>
                  </a:tcPr>
                </a:tc>
                <a:tc>
                  <a:txBody>
                    <a:bodyPr/>
                    <a:lstStyle/>
                    <a:p>
                      <a:pPr algn="ctr"/>
                      <a:r>
                        <a:rPr lang="en-US" b="1" i="0" dirty="0">
                          <a:latin typeface="Gill Sans Light" panose="020B0302020104020203" pitchFamily="34" charset="-79"/>
                          <a:cs typeface="Gill Sans Light" panose="020B0302020104020203" pitchFamily="34" charset="-79"/>
                        </a:rPr>
                        <a:t>12</a:t>
                      </a:r>
                    </a:p>
                  </a:txBody>
                  <a:tcPr>
                    <a:solidFill>
                      <a:srgbClr val="A4C152"/>
                    </a:solidFill>
                  </a:tcPr>
                </a:tc>
                <a:extLst>
                  <a:ext uri="{0D108BD9-81ED-4DB2-BD59-A6C34878D82A}">
                    <a16:rowId xmlns:a16="http://schemas.microsoft.com/office/drawing/2014/main" xmlns="" val="369112326"/>
                  </a:ext>
                </a:extLst>
              </a:tr>
            </a:tbl>
          </a:graphicData>
        </a:graphic>
      </p:graphicFrame>
      <p:sp>
        <p:nvSpPr>
          <p:cNvPr id="3" name="TextBox 2">
            <a:extLst>
              <a:ext uri="{FF2B5EF4-FFF2-40B4-BE49-F238E27FC236}">
                <a16:creationId xmlns:a16="http://schemas.microsoft.com/office/drawing/2014/main" xmlns="" id="{31A02CFD-37CA-5D46-804B-0FC8EE5EABFA}"/>
              </a:ext>
            </a:extLst>
          </p:cNvPr>
          <p:cNvSpPr txBox="1"/>
          <p:nvPr/>
        </p:nvSpPr>
        <p:spPr>
          <a:xfrm>
            <a:off x="772858" y="4681573"/>
            <a:ext cx="2133447" cy="1846659"/>
          </a:xfrm>
          <a:prstGeom prst="rect">
            <a:avLst/>
          </a:prstGeom>
          <a:noFill/>
          <a:ln w="19050">
            <a:solidFill>
              <a:srgbClr val="C00000"/>
            </a:solidFill>
          </a:ln>
        </p:spPr>
        <p:txBody>
          <a:bodyPr wrap="square" rtlCol="0">
            <a:spAutoFit/>
          </a:bodyPr>
          <a:lstStyle/>
          <a:p>
            <a:r>
              <a:rPr lang="en-US" b="1" dirty="0">
                <a:solidFill>
                  <a:srgbClr val="C00000"/>
                </a:solidFill>
                <a:latin typeface="Gill Sans Light" panose="020B0302020104020203" pitchFamily="34" charset="-79"/>
                <a:cs typeface="Gill Sans Light" panose="020B0302020104020203" pitchFamily="34" charset="-79"/>
              </a:rPr>
              <a:t>SELF-ASSESSMENT</a:t>
            </a:r>
          </a:p>
          <a:p>
            <a:pPr marL="285750" indent="-285750">
              <a:buClr>
                <a:srgbClr val="C00000"/>
              </a:buClr>
              <a:buFont typeface="Wingdings" pitchFamily="2" charset="2"/>
              <a:buChar char="q"/>
            </a:pPr>
            <a:r>
              <a:rPr lang="en-US" sz="1600" dirty="0">
                <a:latin typeface="Gill Sans Light" panose="020B0302020104020203" pitchFamily="34" charset="-79"/>
                <a:cs typeface="Gill Sans Light" panose="020B0302020104020203" pitchFamily="34" charset="-79"/>
              </a:rPr>
              <a:t>Services complete self-assessment</a:t>
            </a:r>
          </a:p>
          <a:p>
            <a:pPr marL="285750" indent="-285750">
              <a:buClr>
                <a:srgbClr val="C00000"/>
              </a:buClr>
              <a:buFont typeface="Arial" panose="020B0604020202020204" pitchFamily="34" charset="0"/>
              <a:buChar char="•"/>
            </a:pPr>
            <a:r>
              <a:rPr lang="en-US" sz="1600" dirty="0">
                <a:latin typeface="Gill Sans Light" panose="020B0302020104020203" pitchFamily="34" charset="-79"/>
                <a:cs typeface="Gill Sans Light" panose="020B0302020104020203" pitchFamily="34" charset="-79"/>
              </a:rPr>
              <a:t>Shows where work is required</a:t>
            </a:r>
          </a:p>
          <a:p>
            <a:pPr marL="285750" indent="-285750">
              <a:buClr>
                <a:srgbClr val="C00000"/>
              </a:buClr>
              <a:buFont typeface="Arial" panose="020B0604020202020204" pitchFamily="34" charset="0"/>
              <a:buChar char="•"/>
            </a:pPr>
            <a:r>
              <a:rPr lang="en-US" sz="1600" dirty="0">
                <a:latin typeface="Gill Sans Light" panose="020B0302020104020203" pitchFamily="34" charset="-79"/>
                <a:cs typeface="Gill Sans Light" panose="020B0302020104020203" pitchFamily="34" charset="-79"/>
              </a:rPr>
              <a:t>Highlights areas for focus</a:t>
            </a:r>
          </a:p>
        </p:txBody>
      </p:sp>
      <p:cxnSp>
        <p:nvCxnSpPr>
          <p:cNvPr id="5" name="Straight Connector 4">
            <a:extLst>
              <a:ext uri="{FF2B5EF4-FFF2-40B4-BE49-F238E27FC236}">
                <a16:creationId xmlns:a16="http://schemas.microsoft.com/office/drawing/2014/main" xmlns="" id="{AE4D77F7-4802-6A43-AA47-677B0510D26A}"/>
              </a:ext>
            </a:extLst>
          </p:cNvPr>
          <p:cNvCxnSpPr/>
          <p:nvPr/>
        </p:nvCxnSpPr>
        <p:spPr>
          <a:xfrm flipH="1" flipV="1">
            <a:off x="772858" y="4190569"/>
            <a:ext cx="5084" cy="4910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92FA8224-A4B3-9F41-BC6F-7D28B9FEE10F}"/>
              </a:ext>
            </a:extLst>
          </p:cNvPr>
          <p:cNvSpPr txBox="1"/>
          <p:nvPr/>
        </p:nvSpPr>
        <p:spPr>
          <a:xfrm>
            <a:off x="756906" y="1389084"/>
            <a:ext cx="2424179" cy="2031325"/>
          </a:xfrm>
          <a:prstGeom prst="rect">
            <a:avLst/>
          </a:prstGeom>
          <a:noFill/>
          <a:ln w="19050">
            <a:solidFill>
              <a:srgbClr val="FF0000"/>
            </a:solidFill>
          </a:ln>
        </p:spPr>
        <p:txBody>
          <a:bodyPr wrap="square" rtlCol="0">
            <a:spAutoFit/>
          </a:bodyPr>
          <a:lstStyle/>
          <a:p>
            <a:r>
              <a:rPr lang="en-US" b="1" dirty="0">
                <a:solidFill>
                  <a:srgbClr val="FF0000"/>
                </a:solidFill>
                <a:latin typeface="Gill Sans Light" panose="020B0302020104020203" pitchFamily="34" charset="-79"/>
                <a:cs typeface="Gill Sans Light" panose="020B0302020104020203" pitchFamily="34" charset="-79"/>
              </a:rPr>
              <a:t>WORKSHOP</a:t>
            </a:r>
          </a:p>
          <a:p>
            <a:pPr marL="285750" indent="-285750">
              <a:buClr>
                <a:srgbClr val="FF0000"/>
              </a:buClr>
              <a:buFont typeface="Wingdings" pitchFamily="2" charset="2"/>
              <a:buChar char="q"/>
            </a:pPr>
            <a:r>
              <a:rPr lang="en-US" dirty="0">
                <a:latin typeface="Gill Sans Light" panose="020B0302020104020203" pitchFamily="34" charset="-79"/>
                <a:cs typeface="Gill Sans Light" panose="020B0302020104020203" pitchFamily="34" charset="-79"/>
              </a:rPr>
              <a:t>Services develop action plan</a:t>
            </a:r>
          </a:p>
          <a:p>
            <a:pPr marL="285750" indent="-285750">
              <a:buClr>
                <a:srgbClr val="FF000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Provides clarity on requirements</a:t>
            </a:r>
          </a:p>
          <a:p>
            <a:pPr marL="285750" indent="-285750">
              <a:buClr>
                <a:srgbClr val="FF000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Sets expectations &amp; describes process</a:t>
            </a:r>
          </a:p>
        </p:txBody>
      </p:sp>
      <p:cxnSp>
        <p:nvCxnSpPr>
          <p:cNvPr id="11" name="Straight Connector 10">
            <a:extLst>
              <a:ext uri="{FF2B5EF4-FFF2-40B4-BE49-F238E27FC236}">
                <a16:creationId xmlns:a16="http://schemas.microsoft.com/office/drawing/2014/main" xmlns="" id="{5DA29160-4003-B843-9AB1-73412A29699F}"/>
              </a:ext>
            </a:extLst>
          </p:cNvPr>
          <p:cNvCxnSpPr/>
          <p:nvPr/>
        </p:nvCxnSpPr>
        <p:spPr>
          <a:xfrm>
            <a:off x="2534682" y="3429000"/>
            <a:ext cx="0" cy="3907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69E4D49-3377-8E40-8101-6402714BA476}"/>
              </a:ext>
            </a:extLst>
          </p:cNvPr>
          <p:cNvSpPr txBox="1"/>
          <p:nvPr/>
        </p:nvSpPr>
        <p:spPr>
          <a:xfrm>
            <a:off x="3454944" y="4681573"/>
            <a:ext cx="3561318" cy="1846659"/>
          </a:xfrm>
          <a:prstGeom prst="rect">
            <a:avLst/>
          </a:prstGeom>
          <a:noFill/>
          <a:ln w="19050">
            <a:solidFill>
              <a:schemeClr val="accent2"/>
            </a:solidFill>
          </a:ln>
        </p:spPr>
        <p:txBody>
          <a:bodyPr wrap="square" rtlCol="0">
            <a:spAutoFit/>
          </a:bodyPr>
          <a:lstStyle/>
          <a:p>
            <a:r>
              <a:rPr lang="en-US" b="1" dirty="0">
                <a:solidFill>
                  <a:schemeClr val="accent2"/>
                </a:solidFill>
                <a:latin typeface="Gill Sans Light" panose="020B0302020104020203" pitchFamily="34" charset="-79"/>
                <a:cs typeface="Gill Sans Light" panose="020B0302020104020203" pitchFamily="34" charset="-79"/>
              </a:rPr>
              <a:t>EVIDENCE REVIEW</a:t>
            </a:r>
          </a:p>
          <a:p>
            <a:pPr marL="285750" indent="-285750">
              <a:buClr>
                <a:schemeClr val="accent2"/>
              </a:buClr>
              <a:buFont typeface="Wingdings" pitchFamily="2" charset="2"/>
              <a:buChar char="q"/>
            </a:pPr>
            <a:r>
              <a:rPr lang="en-US" sz="1600" dirty="0">
                <a:latin typeface="Gill Sans Light" panose="020B0302020104020203" pitchFamily="34" charset="-79"/>
                <a:cs typeface="Gill Sans Light" panose="020B0302020104020203" pitchFamily="34" charset="-79"/>
              </a:rPr>
              <a:t>Services submit documentary evidence</a:t>
            </a:r>
          </a:p>
          <a:p>
            <a:pPr marL="285750" indent="-285750">
              <a:buClr>
                <a:schemeClr val="accent2"/>
              </a:buClr>
              <a:buFont typeface="Arial" panose="020B0604020202020204" pitchFamily="34" charset="0"/>
              <a:buChar char="•"/>
            </a:pPr>
            <a:r>
              <a:rPr lang="en-US" sz="1600" dirty="0">
                <a:latin typeface="Gill Sans Light" panose="020B0302020104020203" pitchFamily="34" charset="-79"/>
                <a:cs typeface="Gill Sans Light" panose="020B0302020104020203" pitchFamily="34" charset="-79"/>
              </a:rPr>
              <a:t>Accreditation team assess and provide feedback &amp; action plan</a:t>
            </a:r>
          </a:p>
          <a:p>
            <a:pPr marL="285750" indent="-285750">
              <a:buClr>
                <a:schemeClr val="accent2"/>
              </a:buClr>
              <a:buFont typeface="Arial" panose="020B0604020202020204" pitchFamily="34" charset="0"/>
              <a:buChar char="•"/>
            </a:pPr>
            <a:r>
              <a:rPr lang="en-US" sz="1600" dirty="0">
                <a:latin typeface="Gill Sans Light" panose="020B0302020104020203" pitchFamily="34" charset="-79"/>
                <a:cs typeface="Gill Sans Light" panose="020B0302020104020203" pitchFamily="34" charset="-79"/>
              </a:rPr>
              <a:t>Second submission from service to address any outstanding areas</a:t>
            </a:r>
          </a:p>
        </p:txBody>
      </p:sp>
      <p:cxnSp>
        <p:nvCxnSpPr>
          <p:cNvPr id="18" name="Straight Connector 17">
            <a:extLst>
              <a:ext uri="{FF2B5EF4-FFF2-40B4-BE49-F238E27FC236}">
                <a16:creationId xmlns:a16="http://schemas.microsoft.com/office/drawing/2014/main" xmlns="" id="{E260C37A-2A36-D54D-AECE-C0322BD87547}"/>
              </a:ext>
            </a:extLst>
          </p:cNvPr>
          <p:cNvCxnSpPr/>
          <p:nvPr/>
        </p:nvCxnSpPr>
        <p:spPr>
          <a:xfrm>
            <a:off x="3454944" y="4190569"/>
            <a:ext cx="0" cy="4910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9FC6057D-1CB6-9A48-A8AE-1A836CCEB55C}"/>
              </a:ext>
            </a:extLst>
          </p:cNvPr>
          <p:cNvSpPr txBox="1"/>
          <p:nvPr/>
        </p:nvSpPr>
        <p:spPr>
          <a:xfrm>
            <a:off x="4296793" y="1389084"/>
            <a:ext cx="2680187" cy="2031325"/>
          </a:xfrm>
          <a:prstGeom prst="rect">
            <a:avLst/>
          </a:prstGeom>
          <a:noFill/>
          <a:ln w="19050">
            <a:solidFill>
              <a:srgbClr val="FFFF00"/>
            </a:solidFill>
          </a:ln>
        </p:spPr>
        <p:txBody>
          <a:bodyPr wrap="square" rtlCol="0">
            <a:spAutoFit/>
          </a:bodyPr>
          <a:lstStyle/>
          <a:p>
            <a:r>
              <a:rPr lang="en-US" b="1" dirty="0">
                <a:solidFill>
                  <a:srgbClr val="FFFF00"/>
                </a:solidFill>
                <a:latin typeface="Gill Sans Light" panose="020B0302020104020203" pitchFamily="34" charset="-79"/>
                <a:cs typeface="Gill Sans Light" panose="020B0302020104020203" pitchFamily="34" charset="-79"/>
              </a:rPr>
              <a:t>SITE VISIT</a:t>
            </a:r>
          </a:p>
          <a:p>
            <a:pPr marL="285750" indent="-285750">
              <a:buClr>
                <a:srgbClr val="FFFF00"/>
              </a:buClr>
              <a:buFont typeface="Wingdings" pitchFamily="2" charset="2"/>
              <a:buChar char="q"/>
            </a:pPr>
            <a:r>
              <a:rPr lang="en-US" dirty="0">
                <a:latin typeface="Gill Sans Light" panose="020B0302020104020203" pitchFamily="34" charset="-79"/>
                <a:cs typeface="Gill Sans Light" panose="020B0302020104020203" pitchFamily="34" charset="-79"/>
              </a:rPr>
              <a:t>Opportunity  for verbal and observational evidence</a:t>
            </a:r>
          </a:p>
          <a:p>
            <a:pPr marL="285750" indent="-285750">
              <a:buClr>
                <a:srgbClr val="FFFF0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Focus groups leaders &amp; staff</a:t>
            </a:r>
          </a:p>
          <a:p>
            <a:pPr marL="285750" indent="-285750">
              <a:buClr>
                <a:srgbClr val="FFFF0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Client focus groups</a:t>
            </a:r>
          </a:p>
        </p:txBody>
      </p:sp>
      <p:cxnSp>
        <p:nvCxnSpPr>
          <p:cNvPr id="22" name="Straight Connector 21">
            <a:extLst>
              <a:ext uri="{FF2B5EF4-FFF2-40B4-BE49-F238E27FC236}">
                <a16:creationId xmlns:a16="http://schemas.microsoft.com/office/drawing/2014/main" xmlns="" id="{FAF73375-E867-BF47-B1EC-E66E732FC95E}"/>
              </a:ext>
            </a:extLst>
          </p:cNvPr>
          <p:cNvCxnSpPr/>
          <p:nvPr/>
        </p:nvCxnSpPr>
        <p:spPr>
          <a:xfrm flipH="1">
            <a:off x="6970244" y="3429000"/>
            <a:ext cx="6736" cy="39072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CAEBB9BF-E2AE-A54D-AFF5-61B31538C698}"/>
              </a:ext>
            </a:extLst>
          </p:cNvPr>
          <p:cNvSpPr txBox="1"/>
          <p:nvPr/>
        </p:nvSpPr>
        <p:spPr>
          <a:xfrm>
            <a:off x="7840576" y="4681573"/>
            <a:ext cx="2680187" cy="2031325"/>
          </a:xfrm>
          <a:prstGeom prst="rect">
            <a:avLst/>
          </a:prstGeom>
          <a:noFill/>
          <a:ln w="19050">
            <a:solidFill>
              <a:srgbClr val="7030A0"/>
            </a:solidFill>
          </a:ln>
        </p:spPr>
        <p:txBody>
          <a:bodyPr wrap="square" rtlCol="0">
            <a:spAutoFit/>
          </a:bodyPr>
          <a:lstStyle/>
          <a:p>
            <a:r>
              <a:rPr lang="en-US" b="1" dirty="0">
                <a:solidFill>
                  <a:srgbClr val="7030A0"/>
                </a:solidFill>
                <a:latin typeface="Gill Sans Light" panose="020B0302020104020203" pitchFamily="34" charset="-79"/>
                <a:cs typeface="Gill Sans Light" panose="020B0302020104020203" pitchFamily="34" charset="-79"/>
              </a:rPr>
              <a:t>FINAL REPORT</a:t>
            </a:r>
          </a:p>
          <a:p>
            <a:pPr marL="285750" indent="-285750">
              <a:buClr>
                <a:srgbClr val="7030A0"/>
              </a:buClr>
              <a:buFont typeface="Wingdings" pitchFamily="2" charset="2"/>
              <a:buChar char="q"/>
            </a:pPr>
            <a:r>
              <a:rPr lang="en-US" dirty="0">
                <a:latin typeface="Gill Sans Light" panose="020B0302020104020203" pitchFamily="34" charset="-79"/>
                <a:cs typeface="Gill Sans Light" panose="020B0302020104020203" pitchFamily="34" charset="-79"/>
              </a:rPr>
              <a:t>Final report issued</a:t>
            </a:r>
          </a:p>
          <a:p>
            <a:pPr marL="285750" indent="-285750">
              <a:buClr>
                <a:srgbClr val="7030A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Fully Met – Accredited</a:t>
            </a:r>
          </a:p>
          <a:p>
            <a:pPr marL="285750" indent="-285750">
              <a:buClr>
                <a:srgbClr val="7030A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Met with Conditions - Accredited</a:t>
            </a:r>
          </a:p>
          <a:p>
            <a:pPr marL="285750" indent="-285750">
              <a:buClr>
                <a:srgbClr val="7030A0"/>
              </a:buClr>
              <a:buFont typeface="Arial" panose="020B0604020202020204" pitchFamily="34" charset="0"/>
              <a:buChar char="•"/>
            </a:pPr>
            <a:r>
              <a:rPr lang="en-US" dirty="0">
                <a:latin typeface="Gill Sans Light" panose="020B0302020104020203" pitchFamily="34" charset="-79"/>
                <a:cs typeface="Gill Sans Light" panose="020B0302020104020203" pitchFamily="34" charset="-79"/>
              </a:rPr>
              <a:t>Not Met – Not Accredited</a:t>
            </a:r>
          </a:p>
        </p:txBody>
      </p:sp>
      <p:cxnSp>
        <p:nvCxnSpPr>
          <p:cNvPr id="26" name="Straight Connector 25">
            <a:extLst>
              <a:ext uri="{FF2B5EF4-FFF2-40B4-BE49-F238E27FC236}">
                <a16:creationId xmlns:a16="http://schemas.microsoft.com/office/drawing/2014/main" xmlns="" id="{9C3C193E-B8F8-584F-91D8-586F1D73E5CB}"/>
              </a:ext>
            </a:extLst>
          </p:cNvPr>
          <p:cNvCxnSpPr/>
          <p:nvPr/>
        </p:nvCxnSpPr>
        <p:spPr>
          <a:xfrm>
            <a:off x="7840576" y="4190569"/>
            <a:ext cx="0" cy="49100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7BF7DA2F-6CDC-B74F-B0F0-D74AE953AEC0}"/>
              </a:ext>
            </a:extLst>
          </p:cNvPr>
          <p:cNvSpPr txBox="1"/>
          <p:nvPr/>
        </p:nvSpPr>
        <p:spPr>
          <a:xfrm>
            <a:off x="254835" y="372222"/>
            <a:ext cx="5047904" cy="584775"/>
          </a:xfrm>
          <a:prstGeom prst="rect">
            <a:avLst/>
          </a:prstGeom>
          <a:noFill/>
        </p:spPr>
        <p:txBody>
          <a:bodyPr wrap="square" rtlCol="0">
            <a:spAutoFit/>
          </a:bodyPr>
          <a:lstStyle/>
          <a:p>
            <a:r>
              <a:rPr lang="en-US" sz="3200" dirty="0">
                <a:solidFill>
                  <a:srgbClr val="676767"/>
                </a:solidFill>
                <a:latin typeface="Gill Sans Light" panose="020B0302020104020203" pitchFamily="34" charset="-79"/>
                <a:cs typeface="Gill Sans Light" panose="020B0302020104020203" pitchFamily="34" charset="-79"/>
              </a:rPr>
              <a:t>Timeline to Accreditation</a:t>
            </a:r>
          </a:p>
        </p:txBody>
      </p:sp>
      <p:sp>
        <p:nvSpPr>
          <p:cNvPr id="28" name="TextBox 27">
            <a:extLst>
              <a:ext uri="{FF2B5EF4-FFF2-40B4-BE49-F238E27FC236}">
                <a16:creationId xmlns:a16="http://schemas.microsoft.com/office/drawing/2014/main" xmlns="" id="{441584FB-6930-014B-BAAF-F287D6FCA093}"/>
              </a:ext>
            </a:extLst>
          </p:cNvPr>
          <p:cNvSpPr txBox="1"/>
          <p:nvPr/>
        </p:nvSpPr>
        <p:spPr>
          <a:xfrm>
            <a:off x="8697383" y="1397675"/>
            <a:ext cx="3000627" cy="1908215"/>
          </a:xfrm>
          <a:prstGeom prst="rect">
            <a:avLst/>
          </a:prstGeom>
          <a:noFill/>
          <a:ln w="19050">
            <a:solidFill>
              <a:srgbClr val="00B050"/>
            </a:solidFill>
          </a:ln>
        </p:spPr>
        <p:txBody>
          <a:bodyPr wrap="square" rtlCol="0">
            <a:spAutoFit/>
          </a:bodyPr>
          <a:lstStyle/>
          <a:p>
            <a:r>
              <a:rPr lang="en-US" b="1" dirty="0">
                <a:solidFill>
                  <a:srgbClr val="00B050"/>
                </a:solidFill>
                <a:latin typeface="Gill Sans Light" panose="020B0302020104020203" pitchFamily="34" charset="-79"/>
                <a:cs typeface="Gill Sans Light" panose="020B0302020104020203" pitchFamily="34" charset="-79"/>
              </a:rPr>
              <a:t>MONITORING</a:t>
            </a:r>
          </a:p>
          <a:p>
            <a:pPr marL="285750" indent="-285750">
              <a:buClr>
                <a:srgbClr val="00B050"/>
              </a:buClr>
              <a:buFont typeface="Wingdings" pitchFamily="2" charset="2"/>
              <a:buChar char="q"/>
            </a:pPr>
            <a:r>
              <a:rPr lang="en-US" sz="1600" dirty="0">
                <a:latin typeface="Gill Sans Light" panose="020B0302020104020203" pitchFamily="34" charset="-79"/>
                <a:cs typeface="Gill Sans Light" panose="020B0302020104020203" pitchFamily="34" charset="-79"/>
              </a:rPr>
              <a:t>Takes place at 12 and 24 months</a:t>
            </a:r>
          </a:p>
          <a:p>
            <a:pPr marL="285750" indent="-285750">
              <a:buClr>
                <a:srgbClr val="00B050"/>
              </a:buClr>
              <a:buFont typeface="Arial" panose="020B0604020202020204" pitchFamily="34" charset="0"/>
              <a:buChar char="•"/>
            </a:pPr>
            <a:r>
              <a:rPr lang="en-US" sz="1600" dirty="0">
                <a:latin typeface="Gill Sans Light" panose="020B0302020104020203" pitchFamily="34" charset="-79"/>
                <a:cs typeface="Gill Sans Light" panose="020B0302020104020203" pitchFamily="34" charset="-79"/>
              </a:rPr>
              <a:t>Confirmation services continue to meet standards</a:t>
            </a:r>
          </a:p>
          <a:p>
            <a:pPr marL="285750" indent="-285750">
              <a:buClr>
                <a:srgbClr val="00B050"/>
              </a:buClr>
              <a:buFont typeface="Arial" panose="020B0604020202020204" pitchFamily="34" charset="0"/>
              <a:buChar char="•"/>
            </a:pPr>
            <a:r>
              <a:rPr lang="en-US" sz="1600" dirty="0">
                <a:latin typeface="Gill Sans Light" panose="020B0302020104020203" pitchFamily="34" charset="-79"/>
                <a:cs typeface="Gill Sans Light" panose="020B0302020104020203" pitchFamily="34" charset="-79"/>
              </a:rPr>
              <a:t>Quality Mark retained to end of year 3</a:t>
            </a:r>
          </a:p>
        </p:txBody>
      </p:sp>
    </p:spTree>
    <p:extLst>
      <p:ext uri="{BB962C8B-B14F-4D97-AF65-F5344CB8AC3E}">
        <p14:creationId xmlns:p14="http://schemas.microsoft.com/office/powerpoint/2010/main" val="43908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D0687E7-AA8B-DD47-8634-AF9628D436E6}"/>
              </a:ext>
            </a:extLst>
          </p:cNvPr>
          <p:cNvGraphicFramePr>
            <a:graphicFrameLocks noGrp="1"/>
          </p:cNvGraphicFramePr>
          <p:nvPr>
            <p:extLst>
              <p:ext uri="{D42A27DB-BD31-4B8C-83A1-F6EECF244321}">
                <p14:modId xmlns:p14="http://schemas.microsoft.com/office/powerpoint/2010/main" val="1590058960"/>
              </p:ext>
            </p:extLst>
          </p:nvPr>
        </p:nvGraphicFramePr>
        <p:xfrm>
          <a:off x="365794" y="1510145"/>
          <a:ext cx="11202751" cy="4957440"/>
        </p:xfrm>
        <a:graphic>
          <a:graphicData uri="http://schemas.openxmlformats.org/drawingml/2006/table">
            <a:tbl>
              <a:tblPr firstRow="1" bandRow="1">
                <a:tableStyleId>{2D5ABB26-0587-4C30-8999-92F81FD0307C}</a:tableStyleId>
              </a:tblPr>
              <a:tblGrid>
                <a:gridCol w="2548065">
                  <a:extLst>
                    <a:ext uri="{9D8B030D-6E8A-4147-A177-3AD203B41FA5}">
                      <a16:colId xmlns:a16="http://schemas.microsoft.com/office/drawing/2014/main" xmlns="" val="20000"/>
                    </a:ext>
                  </a:extLst>
                </a:gridCol>
                <a:gridCol w="4035499">
                  <a:extLst>
                    <a:ext uri="{9D8B030D-6E8A-4147-A177-3AD203B41FA5}">
                      <a16:colId xmlns:a16="http://schemas.microsoft.com/office/drawing/2014/main" xmlns="" val="20001"/>
                    </a:ext>
                  </a:extLst>
                </a:gridCol>
                <a:gridCol w="4619187">
                  <a:extLst>
                    <a:ext uri="{9D8B030D-6E8A-4147-A177-3AD203B41FA5}">
                      <a16:colId xmlns:a16="http://schemas.microsoft.com/office/drawing/2014/main" xmlns="" val="20002"/>
                    </a:ext>
                  </a:extLst>
                </a:gridCol>
              </a:tblGrid>
              <a:tr h="493145">
                <a:tc>
                  <a:txBody>
                    <a:bodyPr/>
                    <a:lstStyle/>
                    <a:p>
                      <a:r>
                        <a:rPr lang="en-US" sz="1800" b="0" i="0" dirty="0">
                          <a:solidFill>
                            <a:schemeClr val="bg1"/>
                          </a:solidFill>
                          <a:latin typeface="Gill Sans Light" panose="020B0302020104020203" pitchFamily="34" charset="-79"/>
                          <a:cs typeface="Gill Sans Light" panose="020B0302020104020203" pitchFamily="34" charset="-79"/>
                        </a:rPr>
                        <a:t>Quality Standard 1.1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2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Gill Sans Light" panose="020B0302020104020203" pitchFamily="34" charset="-79"/>
                          <a:cs typeface="Gill Sans Light" panose="020B0302020104020203" pitchFamily="34" charset="-79"/>
                        </a:rPr>
                        <a:t>Indicators</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20000"/>
                    </a:solidFill>
                  </a:tcPr>
                </a:tc>
                <a:tc>
                  <a:txBody>
                    <a:bodyPr/>
                    <a:lstStyle/>
                    <a:p>
                      <a:r>
                        <a:rPr lang="en-US" sz="1800" b="0" i="0" dirty="0">
                          <a:solidFill>
                            <a:schemeClr val="bg1"/>
                          </a:solidFill>
                          <a:latin typeface="Gill Sans Light" panose="020B0302020104020203" pitchFamily="34" charset="-79"/>
                          <a:cs typeface="Gill Sans Light" panose="020B0302020104020203" pitchFamily="34" charset="-79"/>
                        </a:rPr>
                        <a:t>Evidence Examples</a:t>
                      </a:r>
                      <a:endParaRPr lang="en-US" sz="1800" b="0" i="0" dirty="0">
                        <a:solidFill>
                          <a:schemeClr val="bg1">
                            <a:lumMod val="75000"/>
                          </a:schemeClr>
                        </a:solidFill>
                        <a:latin typeface="Gill Sans Light" panose="020B0302020104020203" pitchFamily="34" charset="-79"/>
                        <a:cs typeface="Gill Sans Light" panose="020B0302020104020203" pitchFamily="34" charset="-79"/>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20000"/>
                    </a:solidFill>
                  </a:tcPr>
                </a:tc>
                <a:extLst>
                  <a:ext uri="{0D108BD9-81ED-4DB2-BD59-A6C34878D82A}">
                    <a16:rowId xmlns:a16="http://schemas.microsoft.com/office/drawing/2014/main" xmlns="" val="10000"/>
                  </a:ext>
                </a:extLst>
              </a:tr>
              <a:tr h="1578766">
                <a:tc rowSpan="3">
                  <a:txBody>
                    <a:bodyPr/>
                    <a:lstStyle/>
                    <a:p>
                      <a:pPr algn="l"/>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The Service Provider is an incorporated legal entity and has a defined aim and objectives</a:t>
                      </a:r>
                      <a:r>
                        <a:rPr lang="en-GB" sz="1600" b="0" i="0" dirty="0">
                          <a:solidFill>
                            <a:schemeClr val="bg2">
                              <a:lumMod val="50000"/>
                            </a:schemeClr>
                          </a:solidFill>
                          <a:effectLst/>
                          <a:latin typeface="Gill Sans Light" panose="020B0302020104020203" pitchFamily="34" charset="-79"/>
                          <a:cs typeface="Gill Sans Light" panose="020B0302020104020203" pitchFamily="34" charset="-79"/>
                        </a:rPr>
                        <a:t> </a:t>
                      </a:r>
                      <a:endParaRPr lang="en-US" sz="1600" b="0" i="0" dirty="0">
                        <a:solidFill>
                          <a:schemeClr val="bg2">
                            <a:lumMod val="50000"/>
                          </a:schemeClr>
                        </a:solidFill>
                        <a:latin typeface="Gill Sans Light" panose="020B0302020104020203" pitchFamily="34" charset="-79"/>
                        <a:cs typeface="Gill Sans Light" panose="020B0302020104020203" pitchFamily="34" charset="-79"/>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spcAft>
                          <a:spcPts val="0"/>
                        </a:spcAft>
                      </a:pPr>
                      <a:r>
                        <a:rPr lang="en-GB" sz="1600" b="0" i="0" dirty="0">
                          <a:solidFill>
                            <a:schemeClr val="bg2">
                              <a:lumMod val="50000"/>
                            </a:schemeClr>
                          </a:solidFill>
                          <a:effectLst/>
                          <a:latin typeface="Gill Sans Light" panose="020B0302020104020203" pitchFamily="34" charset="-79"/>
                          <a:cs typeface="Gill Sans Light" panose="020B0302020104020203" pitchFamily="34" charset="-79"/>
                        </a:rPr>
                        <a:t/>
                      </a:r>
                      <a:br>
                        <a:rPr lang="en-GB" sz="1600" b="0" i="0" dirty="0">
                          <a:solidFill>
                            <a:schemeClr val="bg2">
                              <a:lumMod val="50000"/>
                            </a:schemeClr>
                          </a:solidFill>
                          <a:effectLst/>
                          <a:latin typeface="Gill Sans Light" panose="020B0302020104020203" pitchFamily="34" charset="-79"/>
                          <a:cs typeface="Gill Sans Light" panose="020B0302020104020203" pitchFamily="34" charset="-79"/>
                        </a:rPr>
                      </a:br>
                      <a:r>
                        <a:rPr lang="en-GB" sz="1600" b="0" i="0" dirty="0">
                          <a:solidFill>
                            <a:schemeClr val="bg2">
                              <a:lumMod val="50000"/>
                            </a:schemeClr>
                          </a:solidFill>
                          <a:effectLst/>
                          <a:latin typeface="Gill Sans Light" panose="020B0302020104020203" pitchFamily="34" charset="-79"/>
                          <a:cs typeface="Gill Sans Light" panose="020B0302020104020203" pitchFamily="34" charset="-79"/>
                        </a:rPr>
                        <a:t>1.1.1 - Leaders comply with all regulatory and legal obligations on behalf of the organisation and ensure staff do so too</a:t>
                      </a:r>
                      <a:endParaRPr lang="en-GB" sz="1600" b="0" i="0" dirty="0">
                        <a:solidFill>
                          <a:schemeClr val="bg2">
                            <a:lumMod val="50000"/>
                          </a:schemeClr>
                        </a:solidFill>
                        <a:effectLst/>
                        <a:latin typeface="Gill Sans Light" panose="020B0302020104020203" pitchFamily="34" charset="-79"/>
                        <a:ea typeface="ＭＳ 明朝"/>
                        <a:cs typeface="Gill Sans Light" panose="020B0302020104020203" pitchFamily="34" charset="-79"/>
                      </a:endParaRPr>
                    </a:p>
                  </a:txBody>
                  <a:tcPr marL="0" marR="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rowSpan="3">
                  <a:txBody>
                    <a:bodyPr/>
                    <a:lstStyle/>
                    <a:p>
                      <a:pPr lvl="0"/>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Company Number or Charities Commission registration and up to date regulatory filings </a:t>
                      </a:r>
                      <a:r>
                        <a:rPr lang="en-GB" sz="1600" b="1" i="0" kern="1200" dirty="0">
                          <a:solidFill>
                            <a:schemeClr val="bg2">
                              <a:lumMod val="50000"/>
                            </a:schemeClr>
                          </a:solidFill>
                          <a:effectLst/>
                          <a:latin typeface="Gill Sans Light" panose="020B0302020104020203" pitchFamily="34" charset="-79"/>
                          <a:cs typeface="Gill Sans Light" panose="020B0302020104020203" pitchFamily="34" charset="-79"/>
                        </a:rPr>
                        <a:t>(DE)</a:t>
                      </a:r>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a:r>
                      <a:b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br>
                      <a:endPar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endParaRPr>
                    </a:p>
                    <a:p>
                      <a:pPr lvl="0"/>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Purpose and objective is visible in regulatory filings, annual reports and is accessible to clients and other stakeholders </a:t>
                      </a:r>
                      <a:r>
                        <a:rPr lang="en-GB" sz="1600" b="1" i="0" kern="1200" dirty="0">
                          <a:solidFill>
                            <a:schemeClr val="bg2">
                              <a:lumMod val="50000"/>
                            </a:schemeClr>
                          </a:solidFill>
                          <a:effectLst/>
                          <a:latin typeface="Gill Sans Light" panose="020B0302020104020203" pitchFamily="34" charset="-79"/>
                          <a:cs typeface="Gill Sans Light" panose="020B0302020104020203" pitchFamily="34" charset="-79"/>
                        </a:rPr>
                        <a:t>(DE)</a:t>
                      </a:r>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a:r>
                      <a:b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br>
                      <a:endPar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endParaRPr>
                    </a:p>
                    <a:p>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Leaders and staff can articulate their understanding of the purpose and objective of the organisation </a:t>
                      </a:r>
                      <a:r>
                        <a:rPr lang="en-GB" sz="1600" b="1" i="0" kern="1200" dirty="0">
                          <a:solidFill>
                            <a:schemeClr val="bg2">
                              <a:lumMod val="50000"/>
                            </a:schemeClr>
                          </a:solidFill>
                          <a:effectLst/>
                          <a:latin typeface="Gill Sans Light" panose="020B0302020104020203" pitchFamily="34" charset="-79"/>
                          <a:cs typeface="Gill Sans Light" panose="020B0302020104020203" pitchFamily="34" charset="-79"/>
                        </a:rPr>
                        <a:t>(VE/OE</a:t>
                      </a:r>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a:t>
                      </a:r>
                    </a:p>
                    <a:p>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a:r>
                      <a:b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br>
                      <a:r>
                        <a:rPr lang="en-GB" sz="1600" b="0" i="0" kern="1200" dirty="0">
                          <a:solidFill>
                            <a:schemeClr val="bg2">
                              <a:lumMod val="50000"/>
                            </a:schemeClr>
                          </a:solidFill>
                          <a:effectLst/>
                          <a:latin typeface="Gill Sans Light" panose="020B0302020104020203" pitchFamily="34" charset="-79"/>
                          <a:cs typeface="Gill Sans Light" panose="020B0302020104020203" pitchFamily="34" charset="-79"/>
                        </a:rPr>
                        <a:t>- Clients are made aware of the location of the organisations aims, objectives </a:t>
                      </a:r>
                      <a:r>
                        <a:rPr lang="en-GB" sz="1600" b="1" i="0" kern="1200" dirty="0">
                          <a:solidFill>
                            <a:schemeClr val="bg2">
                              <a:lumMod val="50000"/>
                            </a:schemeClr>
                          </a:solidFill>
                          <a:effectLst/>
                          <a:latin typeface="Gill Sans Light" panose="020B0302020104020203" pitchFamily="34" charset="-79"/>
                          <a:cs typeface="Gill Sans Light" panose="020B0302020104020203" pitchFamily="34" charset="-79"/>
                        </a:rPr>
                        <a:t>(DE)</a:t>
                      </a:r>
                      <a:endParaRPr lang="en-US" sz="1600" b="1" i="0" dirty="0">
                        <a:solidFill>
                          <a:schemeClr val="bg2">
                            <a:lumMod val="50000"/>
                          </a:schemeClr>
                        </a:solidFill>
                        <a:latin typeface="Gill Sans Light" panose="020B0302020104020203" pitchFamily="34" charset="-79"/>
                        <a:cs typeface="Gill Sans Light" panose="020B0302020104020203" pitchFamily="34" charset="-79"/>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537997">
                <a:tc vMerge="1">
                  <a:txBody>
                    <a:bodyPr/>
                    <a:lstStyle/>
                    <a:p>
                      <a:endParaRPr lang="en-US" dirty="0"/>
                    </a:p>
                  </a:txBody>
                  <a:tcPr/>
                </a:tc>
                <a:tc>
                  <a:txBody>
                    <a:bodyPr/>
                    <a:lstStyle/>
                    <a:p>
                      <a:pPr marR="6350" algn="ctr">
                        <a:spcAft>
                          <a:spcPts val="0"/>
                        </a:spcAft>
                      </a:pPr>
                      <a:r>
                        <a:rPr lang="en-GB" sz="1600" b="0" i="0" dirty="0">
                          <a:solidFill>
                            <a:schemeClr val="bg2">
                              <a:lumMod val="50000"/>
                            </a:schemeClr>
                          </a:solidFill>
                          <a:effectLst/>
                          <a:latin typeface="Gill Sans Light" panose="020B0302020104020203" pitchFamily="34" charset="-79"/>
                          <a:cs typeface="Gill Sans Light" panose="020B0302020104020203" pitchFamily="34" charset="-79"/>
                        </a:rPr>
                        <a:t>1.1.2 - Staff demonstrate an understanding of the organisation’s aim and objectives and work with leaders to achieve these</a:t>
                      </a:r>
                      <a:endParaRPr lang="en-GB" sz="1600" b="0" i="0" dirty="0">
                        <a:solidFill>
                          <a:schemeClr val="bg2">
                            <a:lumMod val="50000"/>
                          </a:schemeClr>
                        </a:solidFill>
                        <a:effectLst/>
                        <a:latin typeface="Gill Sans Light" panose="020B0302020104020203" pitchFamily="34" charset="-79"/>
                        <a:ea typeface="ＭＳ 明朝"/>
                        <a:cs typeface="Gill Sans Light" panose="020B0302020104020203" pitchFamily="34" charset="-79"/>
                      </a:endParaRPr>
                    </a:p>
                  </a:txBody>
                  <a:tcPr marL="0" marR="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vMerge="1">
                  <a:txBody>
                    <a:bodyPr/>
                    <a:lstStyle/>
                    <a:p>
                      <a:endParaRPr lang="en-US" dirty="0"/>
                    </a:p>
                  </a:txBody>
                  <a:tcPr/>
                </a:tc>
                <a:extLst>
                  <a:ext uri="{0D108BD9-81ED-4DB2-BD59-A6C34878D82A}">
                    <a16:rowId xmlns:a16="http://schemas.microsoft.com/office/drawing/2014/main" xmlns="" val="10002"/>
                  </a:ext>
                </a:extLst>
              </a:tr>
              <a:tr h="1347532">
                <a:tc vMerge="1">
                  <a:txBody>
                    <a:bodyPr/>
                    <a:lstStyle/>
                    <a:p>
                      <a:endParaRPr lang="en-US" dirty="0"/>
                    </a:p>
                  </a:txBody>
                  <a:tcPr/>
                </a:tc>
                <a:tc>
                  <a:txBody>
                    <a:bodyPr/>
                    <a:lstStyle/>
                    <a:p>
                      <a:pPr marR="6350" algn="ctr">
                        <a:spcAft>
                          <a:spcPts val="0"/>
                        </a:spcAft>
                      </a:pPr>
                      <a:r>
                        <a:rPr lang="en-GB" sz="1600" b="0" i="0" dirty="0">
                          <a:solidFill>
                            <a:schemeClr val="bg2">
                              <a:lumMod val="50000"/>
                            </a:schemeClr>
                          </a:solidFill>
                          <a:effectLst/>
                          <a:latin typeface="Gill Sans Light" panose="020B0302020104020203" pitchFamily="34" charset="-79"/>
                          <a:cs typeface="Gill Sans Light" panose="020B0302020104020203" pitchFamily="34" charset="-79"/>
                        </a:rPr>
                        <a:t>1.1.3 - Clients can access the organisation’s aim and objectives in a format suitable to them</a:t>
                      </a:r>
                      <a:endParaRPr lang="en-GB" sz="1600" b="0" i="0" dirty="0">
                        <a:solidFill>
                          <a:schemeClr val="bg2">
                            <a:lumMod val="50000"/>
                          </a:schemeClr>
                        </a:solidFill>
                        <a:effectLst/>
                        <a:latin typeface="Gill Sans Light" panose="020B0302020104020203" pitchFamily="34" charset="-79"/>
                        <a:ea typeface="ＭＳ 明朝"/>
                        <a:cs typeface="Gill Sans Light" panose="020B0302020104020203" pitchFamily="34" charset="-79"/>
                      </a:endParaRPr>
                    </a:p>
                  </a:txBody>
                  <a:tcPr marL="0" marR="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vMerge="1">
                  <a:txBody>
                    <a:bodyPr/>
                    <a:lstStyle/>
                    <a:p>
                      <a:endParaRPr lang="en-US" dirty="0"/>
                    </a:p>
                  </a:txBody>
                  <a:tcPr/>
                </a:tc>
                <a:extLst>
                  <a:ext uri="{0D108BD9-81ED-4DB2-BD59-A6C34878D82A}">
                    <a16:rowId xmlns:a16="http://schemas.microsoft.com/office/drawing/2014/main" xmlns="" val="10003"/>
                  </a:ext>
                </a:extLst>
              </a:tr>
            </a:tbl>
          </a:graphicData>
        </a:graphic>
      </p:graphicFrame>
      <p:sp>
        <p:nvSpPr>
          <p:cNvPr id="4" name="Title 1">
            <a:extLst>
              <a:ext uri="{FF2B5EF4-FFF2-40B4-BE49-F238E27FC236}">
                <a16:creationId xmlns:a16="http://schemas.microsoft.com/office/drawing/2014/main" xmlns="" id="{23EED487-FE73-4844-A73F-BA12B4C0A1FB}"/>
              </a:ext>
            </a:extLst>
          </p:cNvPr>
          <p:cNvSpPr txBox="1">
            <a:spLocks/>
          </p:cNvSpPr>
          <p:nvPr/>
        </p:nvSpPr>
        <p:spPr>
          <a:xfrm>
            <a:off x="254947" y="390415"/>
            <a:ext cx="8433179" cy="6238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76767"/>
                </a:solidFill>
                <a:latin typeface="Gill Sans Light" panose="020B0302020104020203" pitchFamily="34" charset="-79"/>
                <a:cs typeface="Gill Sans Light" panose="020B0302020104020203" pitchFamily="34" charset="-79"/>
              </a:rPr>
              <a:t>Evidence Guide</a:t>
            </a:r>
          </a:p>
        </p:txBody>
      </p:sp>
    </p:spTree>
    <p:extLst>
      <p:ext uri="{BB962C8B-B14F-4D97-AF65-F5344CB8AC3E}">
        <p14:creationId xmlns:p14="http://schemas.microsoft.com/office/powerpoint/2010/main" val="983945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LC Powerpoint Template Training GEN grey" id="{C819CE3A-5892-D24F-8A13-06CC537140B1}" vid="{91600930-F65F-4A4B-9F36-F08E5E4177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1632</TotalTime>
  <Words>954</Words>
  <Application>Microsoft Office PowerPoint</Application>
  <PresentationFormat>Custom</PresentationFormat>
  <Paragraphs>228</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Seward</dc:creator>
  <cp:lastModifiedBy>Edgar Josh (R0A) Manchester University NHS FT</cp:lastModifiedBy>
  <cp:revision>38</cp:revision>
  <dcterms:created xsi:type="dcterms:W3CDTF">2019-03-25T12:10:05Z</dcterms:created>
  <dcterms:modified xsi:type="dcterms:W3CDTF">2019-04-23T08:52:15Z</dcterms:modified>
</cp:coreProperties>
</file>